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embeddings/oleObject1.bin" ContentType="application/vnd.openxmlformats-officedocument.oleObject"/>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embeddings/oleObject2.bin" ContentType="application/vnd.openxmlformats-officedocument.oleObject"/>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73"/>
  </p:notesMasterIdLst>
  <p:handoutMasterIdLst>
    <p:handoutMasterId r:id="rId74"/>
  </p:handoutMasterIdLst>
  <p:sldIdLst>
    <p:sldId id="310" r:id="rId2"/>
    <p:sldId id="311" r:id="rId3"/>
    <p:sldId id="441" r:id="rId4"/>
    <p:sldId id="355" r:id="rId5"/>
    <p:sldId id="318" r:id="rId6"/>
    <p:sldId id="312" r:id="rId7"/>
    <p:sldId id="357" r:id="rId8"/>
    <p:sldId id="359" r:id="rId9"/>
    <p:sldId id="360" r:id="rId10"/>
    <p:sldId id="361" r:id="rId11"/>
    <p:sldId id="362" r:id="rId12"/>
    <p:sldId id="375" r:id="rId13"/>
    <p:sldId id="376" r:id="rId14"/>
    <p:sldId id="383" r:id="rId15"/>
    <p:sldId id="384" r:id="rId16"/>
    <p:sldId id="385" r:id="rId17"/>
    <p:sldId id="386" r:id="rId18"/>
    <p:sldId id="387" r:id="rId19"/>
    <p:sldId id="388" r:id="rId20"/>
    <p:sldId id="389" r:id="rId21"/>
    <p:sldId id="390" r:id="rId22"/>
    <p:sldId id="391" r:id="rId23"/>
    <p:sldId id="395" r:id="rId24"/>
    <p:sldId id="408" r:id="rId25"/>
    <p:sldId id="409" r:id="rId26"/>
    <p:sldId id="410" r:id="rId27"/>
    <p:sldId id="411" r:id="rId28"/>
    <p:sldId id="412" r:id="rId29"/>
    <p:sldId id="413" r:id="rId30"/>
    <p:sldId id="414" r:id="rId31"/>
    <p:sldId id="415" r:id="rId32"/>
    <p:sldId id="416" r:id="rId33"/>
    <p:sldId id="417" r:id="rId34"/>
    <p:sldId id="418" r:id="rId35"/>
    <p:sldId id="419" r:id="rId36"/>
    <p:sldId id="398" r:id="rId37"/>
    <p:sldId id="433" r:id="rId38"/>
    <p:sldId id="434" r:id="rId39"/>
    <p:sldId id="435" r:id="rId40"/>
    <p:sldId id="436" r:id="rId41"/>
    <p:sldId id="437" r:id="rId42"/>
    <p:sldId id="438" r:id="rId43"/>
    <p:sldId id="368" r:id="rId44"/>
    <p:sldId id="439" r:id="rId45"/>
    <p:sldId id="440" r:id="rId46"/>
    <p:sldId id="407" r:id="rId47"/>
    <p:sldId id="343" r:id="rId48"/>
    <p:sldId id="421" r:id="rId49"/>
    <p:sldId id="420" r:id="rId50"/>
    <p:sldId id="422" r:id="rId51"/>
    <p:sldId id="423" r:id="rId52"/>
    <p:sldId id="424" r:id="rId53"/>
    <p:sldId id="425" r:id="rId54"/>
    <p:sldId id="426" r:id="rId55"/>
    <p:sldId id="345" r:id="rId56"/>
    <p:sldId id="427" r:id="rId57"/>
    <p:sldId id="347" r:id="rId58"/>
    <p:sldId id="428" r:id="rId59"/>
    <p:sldId id="429" r:id="rId60"/>
    <p:sldId id="292" r:id="rId61"/>
    <p:sldId id="432" r:id="rId62"/>
    <p:sldId id="430" r:id="rId63"/>
    <p:sldId id="307" r:id="rId64"/>
    <p:sldId id="297" r:id="rId65"/>
    <p:sldId id="431" r:id="rId66"/>
    <p:sldId id="404" r:id="rId67"/>
    <p:sldId id="399" r:id="rId68"/>
    <p:sldId id="400" r:id="rId69"/>
    <p:sldId id="401" r:id="rId70"/>
    <p:sldId id="402" r:id="rId71"/>
    <p:sldId id="403"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F8ECF62D-4ED0-1643-A91E-668CE29A6D8C}">
          <p14:sldIdLst>
            <p14:sldId id="310"/>
            <p14:sldId id="311"/>
            <p14:sldId id="441"/>
            <p14:sldId id="355"/>
          </p14:sldIdLst>
        </p14:section>
        <p14:section name="Performance Evaluation" id="{7B99430A-66F0-2843-B907-E02794F727E0}">
          <p14:sldIdLst>
            <p14:sldId id="318"/>
            <p14:sldId id="312"/>
            <p14:sldId id="357"/>
            <p14:sldId id="359"/>
            <p14:sldId id="360"/>
          </p14:sldIdLst>
        </p14:section>
        <p14:section name="Reinforcement Learning and Action Values" id="{7CA6D7B8-BA0A-8940-9C03-291C11B64773}">
          <p14:sldIdLst>
            <p14:sldId id="361"/>
            <p14:sldId id="362"/>
            <p14:sldId id="375"/>
            <p14:sldId id="376"/>
            <p14:sldId id="383"/>
            <p14:sldId id="384"/>
            <p14:sldId id="385"/>
            <p14:sldId id="386"/>
            <p14:sldId id="387"/>
            <p14:sldId id="388"/>
            <p14:sldId id="389"/>
            <p14:sldId id="390"/>
            <p14:sldId id="391"/>
            <p14:sldId id="395"/>
            <p14:sldId id="408"/>
            <p14:sldId id="409"/>
            <p14:sldId id="410"/>
            <p14:sldId id="411"/>
            <p14:sldId id="412"/>
            <p14:sldId id="413"/>
            <p14:sldId id="414"/>
            <p14:sldId id="415"/>
            <p14:sldId id="416"/>
            <p14:sldId id="417"/>
            <p14:sldId id="418"/>
            <p14:sldId id="419"/>
            <p14:sldId id="398"/>
            <p14:sldId id="433"/>
            <p14:sldId id="434"/>
            <p14:sldId id="435"/>
            <p14:sldId id="436"/>
            <p14:sldId id="437"/>
            <p14:sldId id="438"/>
            <p14:sldId id="368"/>
            <p14:sldId id="439"/>
            <p14:sldId id="440"/>
            <p14:sldId id="407"/>
            <p14:sldId id="343"/>
            <p14:sldId id="421"/>
            <p14:sldId id="420"/>
            <p14:sldId id="422"/>
            <p14:sldId id="423"/>
            <p14:sldId id="424"/>
            <p14:sldId id="425"/>
            <p14:sldId id="426"/>
            <p14:sldId id="345"/>
            <p14:sldId id="427"/>
            <p14:sldId id="347"/>
            <p14:sldId id="428"/>
            <p14:sldId id="429"/>
            <p14:sldId id="292"/>
            <p14:sldId id="432"/>
            <p14:sldId id="430"/>
            <p14:sldId id="307"/>
            <p14:sldId id="297"/>
            <p14:sldId id="431"/>
            <p14:sldId id="404"/>
            <p14:sldId id="399"/>
            <p14:sldId id="400"/>
            <p14:sldId id="401"/>
            <p14:sldId id="402"/>
            <p14:sldId id="40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256" autoAdjust="0"/>
  </p:normalViewPr>
  <p:slideViewPr>
    <p:cSldViewPr>
      <p:cViewPr>
        <p:scale>
          <a:sx n="100" d="100"/>
          <a:sy n="100" d="100"/>
        </p:scale>
        <p:origin x="-3256" y="-5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interSettings" Target="printerSettings/printerSettings1.bin"/><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emf"/><Relationship Id="rId2"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DD90E4-B570-429D-A545-DC641F773161}" type="datetimeFigureOut">
              <a:rPr lang="en-CA" smtClean="0"/>
              <a:pPr/>
              <a:t>2016-12-06</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B6A505F-189E-4618-B1C3-0B87CBE2377F}" type="slidenum">
              <a:rPr lang="en-CA" smtClean="0"/>
              <a:pPr/>
              <a:t>‹#›</a:t>
            </a:fld>
            <a:endParaRPr lang="en-CA"/>
          </a:p>
        </p:txBody>
      </p:sp>
    </p:spTree>
    <p:extLst>
      <p:ext uri="{BB962C8B-B14F-4D97-AF65-F5344CB8AC3E}">
        <p14:creationId xmlns:p14="http://schemas.microsoft.com/office/powerpoint/2010/main" val="3099076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CFF0C9-9D90-43B7-B864-C740BDB0E12B}" type="datetimeFigureOut">
              <a:rPr lang="en-CA" smtClean="0"/>
              <a:pPr/>
              <a:t>2016-12-06</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BC702E-09F5-4D88-B60D-2C95D92541AD}" type="slidenum">
              <a:rPr lang="en-CA" smtClean="0"/>
              <a:pPr/>
              <a:t>‹#›</a:t>
            </a:fld>
            <a:endParaRPr lang="en-CA"/>
          </a:p>
        </p:txBody>
      </p:sp>
    </p:spTree>
    <p:extLst>
      <p:ext uri="{BB962C8B-B14F-4D97-AF65-F5344CB8AC3E}">
        <p14:creationId xmlns:p14="http://schemas.microsoft.com/office/powerpoint/2010/main" val="822918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 Id="rId3" Type="http://schemas.openxmlformats.org/officeDocument/2006/relationships/hyperlink" Target="http://www.nhl.com/ice/news.htm?id=738943"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SportLoqig and Mohammed</a:t>
            </a:r>
          </a:p>
        </p:txBody>
      </p:sp>
      <p:sp>
        <p:nvSpPr>
          <p:cNvPr id="4" name="Slide Number Placeholder 3"/>
          <p:cNvSpPr>
            <a:spLocks noGrp="1"/>
          </p:cNvSpPr>
          <p:nvPr>
            <p:ph type="sldNum" sz="quarter" idx="10"/>
          </p:nvPr>
        </p:nvSpPr>
        <p:spPr/>
        <p:txBody>
          <a:bodyPr/>
          <a:lstStyle/>
          <a:p>
            <a:fld id="{E8BC702E-09F5-4D88-B60D-2C95D92541AD}" type="slidenum">
              <a:rPr lang="en-CA" smtClean="0"/>
              <a:pPr/>
              <a:t>1</a:t>
            </a:fld>
            <a:endParaRPr lang="en-CA"/>
          </a:p>
        </p:txBody>
      </p:sp>
    </p:spTree>
    <p:extLst>
      <p:ext uri="{BB962C8B-B14F-4D97-AF65-F5344CB8AC3E}">
        <p14:creationId xmlns:p14="http://schemas.microsoft.com/office/powerpoint/2010/main" val="2506797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Normal in ice hockey. But not</a:t>
            </a:r>
            <a:r>
              <a:rPr lang="en-US" baseline="0" dirty="0" smtClean="0"/>
              <a:t> cricket or baseball. Nor in basketball.</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16</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a:t>
            </a:r>
            <a:r>
              <a:rPr lang="en-US" dirty="0" err="1" smtClean="0"/>
              <a:t>NHL.com</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18</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Away:</a:t>
            </a:r>
            <a:r>
              <a:rPr lang="en-US" baseline="0" dirty="0"/>
              <a:t> MD Not 2 = Penalty Ends. </a:t>
            </a:r>
            <a:endParaRPr lang="en-US" baseline="0" dirty="0" smtClean="0"/>
          </a:p>
          <a:p>
            <a:r>
              <a:rPr lang="en-US" dirty="0" smtClean="0"/>
              <a:t>http://</a:t>
            </a:r>
            <a:r>
              <a:rPr lang="en-US" dirty="0" err="1" smtClean="0"/>
              <a:t>projects.yisongyue.com</a:t>
            </a:r>
            <a:r>
              <a:rPr lang="en-US" dirty="0" smtClean="0"/>
              <a:t>/</a:t>
            </a:r>
            <a:r>
              <a:rPr lang="en-US" dirty="0" err="1" smtClean="0"/>
              <a:t>bballpredict</a:t>
            </a:r>
            <a:r>
              <a:rPr lang="en-US" dirty="0" smtClean="0"/>
              <a:t>/</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22</a:t>
            </a:fld>
            <a:endParaRPr lang="en-CA"/>
          </a:p>
        </p:txBody>
      </p:sp>
    </p:spTree>
    <p:extLst>
      <p:ext uri="{BB962C8B-B14F-4D97-AF65-F5344CB8AC3E}">
        <p14:creationId xmlns:p14="http://schemas.microsoft.com/office/powerpoint/2010/main" val="3275202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23</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24</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25</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26</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27</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28</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29</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https://www.plunkettresearch.com/industries/sports-recreation-leisure-market-research/</a:t>
            </a:r>
          </a:p>
          <a:p>
            <a:r>
              <a:rPr lang="en-US"/>
              <a:t>hudl.com</a:t>
            </a:r>
          </a:p>
          <a:p>
            <a:endParaRPr lang="en-US"/>
          </a:p>
        </p:txBody>
      </p:sp>
      <p:sp>
        <p:nvSpPr>
          <p:cNvPr id="4" name="Slide Number Placeholder 3"/>
          <p:cNvSpPr>
            <a:spLocks noGrp="1"/>
          </p:cNvSpPr>
          <p:nvPr>
            <p:ph type="sldNum" sz="quarter" idx="10"/>
          </p:nvPr>
        </p:nvSpPr>
        <p:spPr/>
        <p:txBody>
          <a:bodyPr/>
          <a:lstStyle/>
          <a:p>
            <a:fld id="{E8BC702E-09F5-4D88-B60D-2C95D92541AD}" type="slidenum">
              <a:rPr lang="en-CA" smtClean="0"/>
              <a:pPr/>
              <a:t>2</a:t>
            </a:fld>
            <a:endParaRPr lang="en-CA"/>
          </a:p>
        </p:txBody>
      </p:sp>
    </p:spTree>
    <p:extLst>
      <p:ext uri="{BB962C8B-B14F-4D97-AF65-F5344CB8AC3E}">
        <p14:creationId xmlns:p14="http://schemas.microsoft.com/office/powerpoint/2010/main" val="1044157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30</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fix arrows</a:t>
            </a:r>
            <a:endParaRPr lang="en-US" b="1"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31</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32</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33</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34</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35</a:t>
            </a:fld>
            <a:endParaRPr lang="en-CA"/>
          </a:p>
        </p:txBody>
      </p:sp>
    </p:spTree>
    <p:extLst>
      <p:ext uri="{BB962C8B-B14F-4D97-AF65-F5344CB8AC3E}">
        <p14:creationId xmlns:p14="http://schemas.microsoft.com/office/powerpoint/2010/main" val="1175154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Q-value ticker</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36</a:t>
            </a:fld>
            <a:endParaRPr lang="en-CA"/>
          </a:p>
        </p:txBody>
      </p:sp>
    </p:spTree>
    <p:extLst>
      <p:ext uri="{BB962C8B-B14F-4D97-AF65-F5344CB8AC3E}">
        <p14:creationId xmlns:p14="http://schemas.microsoft.com/office/powerpoint/2010/main" val="2966996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value learning = V and Q learning</a:t>
            </a:r>
          </a:p>
        </p:txBody>
      </p:sp>
      <p:sp>
        <p:nvSpPr>
          <p:cNvPr id="4" name="Slide Number Placeholder 3"/>
          <p:cNvSpPr>
            <a:spLocks noGrp="1"/>
          </p:cNvSpPr>
          <p:nvPr>
            <p:ph type="sldNum" sz="quarter" idx="10"/>
          </p:nvPr>
        </p:nvSpPr>
        <p:spPr/>
        <p:txBody>
          <a:bodyPr/>
          <a:lstStyle/>
          <a:p>
            <a:fld id="{E8BC702E-09F5-4D88-B60D-2C95D92541AD}" type="slidenum">
              <a:rPr lang="en-CA" smtClean="0"/>
              <a:pPr/>
              <a:t>37</a:t>
            </a:fld>
            <a:endParaRPr lang="en-CA"/>
          </a:p>
        </p:txBody>
      </p:sp>
    </p:spTree>
    <p:extLst>
      <p:ext uri="{BB962C8B-B14F-4D97-AF65-F5344CB8AC3E}">
        <p14:creationId xmlns:p14="http://schemas.microsoft.com/office/powerpoint/2010/main" val="1629908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Action vs. Event: not clearly distinguished.</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38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=RBol-8Gfo5g</a:t>
            </a:r>
          </a:p>
          <a:p>
            <a:r>
              <a:rPr lang="en-US" dirty="0" smtClean="0"/>
              <a:t>golden goal</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41</a:t>
            </a:fld>
            <a:endParaRPr lang="en-CA"/>
          </a:p>
        </p:txBody>
      </p:sp>
    </p:spTree>
    <p:extLst>
      <p:ext uri="{BB962C8B-B14F-4D97-AF65-F5344CB8AC3E}">
        <p14:creationId xmlns:p14="http://schemas.microsoft.com/office/powerpoint/2010/main" val="3843909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*Nice</a:t>
            </a:r>
            <a:r>
              <a:rPr lang="en-US" baseline="0" dirty="0" smtClean="0"/>
              <a:t> application for RL</a:t>
            </a:r>
          </a:p>
          <a:p>
            <a:r>
              <a:rPr lang="en-US" baseline="0" dirty="0" smtClean="0"/>
              <a:t>*Revolutionary for sports analytics</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4</a:t>
            </a:fld>
            <a:endParaRPr lang="en-CA"/>
          </a:p>
        </p:txBody>
      </p:sp>
    </p:spTree>
    <p:extLst>
      <p:ext uri="{BB962C8B-B14F-4D97-AF65-F5344CB8AC3E}">
        <p14:creationId xmlns:p14="http://schemas.microsoft.com/office/powerpoint/2010/main" val="42359111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Action</a:t>
            </a:r>
            <a:r>
              <a:rPr lang="en-US" baseline="0" dirty="0" smtClean="0"/>
              <a:t> examples. E.g. face-off win -&gt; shot on target.</a:t>
            </a:r>
          </a:p>
          <a:p>
            <a:r>
              <a:rPr lang="en-US" dirty="0" smtClean="0"/>
              <a:t>http://</a:t>
            </a:r>
            <a:r>
              <a:rPr lang="en-US" dirty="0" err="1" smtClean="0"/>
              <a:t>www.nhl.com/stats/player?navid</a:t>
            </a:r>
            <a:r>
              <a:rPr lang="en-US" dirty="0" smtClean="0"/>
              <a:t>=</a:t>
            </a:r>
            <a:r>
              <a:rPr lang="en-US" dirty="0" err="1" smtClean="0"/>
              <a:t>nav-sts-indiv</a:t>
            </a:r>
            <a:r>
              <a:rPr lang="en-US" dirty="0" smtClean="0"/>
              <a:t>#</a:t>
            </a:r>
          </a:p>
          <a:p>
            <a:r>
              <a:rPr lang="en-US" dirty="0" err="1" smtClean="0"/>
              <a:t>http://thehockeymovement.com/advanced-stats-for-beer-league-hockey/</a:t>
            </a:r>
            <a:endParaRPr lang="en-US" dirty="0" smtClean="0"/>
          </a:p>
          <a:p>
            <a:endParaRPr lang="en-US" dirty="0" smtClean="0"/>
          </a:p>
          <a:p>
            <a:r>
              <a:rPr lang="en-US" dirty="0" smtClean="0"/>
              <a:t>Problem: different valuable actions, how to combine?</a:t>
            </a:r>
            <a:endParaRPr lang="en-US" dirty="0"/>
          </a:p>
        </p:txBody>
      </p:sp>
      <p:sp>
        <p:nvSpPr>
          <p:cNvPr id="4" name="Slide Number Placeholder 3"/>
          <p:cNvSpPr>
            <a:spLocks noGrp="1"/>
          </p:cNvSpPr>
          <p:nvPr>
            <p:ph type="sldNum" sz="quarter" idx="10"/>
          </p:nvPr>
        </p:nvSpPr>
        <p:spPr/>
        <p:txBody>
          <a:bodyPr/>
          <a:lstStyle/>
          <a:p>
            <a:pPr>
              <a:defRPr/>
            </a:pPr>
            <a:fld id="{57BE7C63-45E8-3348-B2F7-0B0BBCE77ABE}" type="slidenum">
              <a:rPr lang="en-US" smtClean="0"/>
              <a:pPr>
                <a:defRPr/>
              </a:pPr>
              <a:t>43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value learning = V and Q learning</a:t>
            </a:r>
          </a:p>
        </p:txBody>
      </p:sp>
      <p:sp>
        <p:nvSpPr>
          <p:cNvPr id="4" name="Slide Number Placeholder 3"/>
          <p:cNvSpPr>
            <a:spLocks noGrp="1"/>
          </p:cNvSpPr>
          <p:nvPr>
            <p:ph type="sldNum" sz="quarter" idx="10"/>
          </p:nvPr>
        </p:nvSpPr>
        <p:spPr/>
        <p:txBody>
          <a:bodyPr/>
          <a:lstStyle/>
          <a:p>
            <a:fld id="{E8BC702E-09F5-4D88-B60D-2C95D92541AD}" type="slidenum">
              <a:rPr lang="en-CA" smtClean="0"/>
              <a:pPr/>
              <a:t>44</a:t>
            </a:fld>
            <a:endParaRPr lang="en-CA"/>
          </a:p>
        </p:txBody>
      </p:sp>
    </p:spTree>
    <p:extLst>
      <p:ext uri="{BB962C8B-B14F-4D97-AF65-F5344CB8AC3E}">
        <p14:creationId xmlns:p14="http://schemas.microsoft.com/office/powerpoint/2010/main" val="1629908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Modifying the absorbing state changes what</a:t>
            </a:r>
            <a:r>
              <a:rPr lang="en-CA" baseline="0" dirty="0" smtClean="0"/>
              <a:t> Q(s) represents</a:t>
            </a:r>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45</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Factor out occurrences of state to prevent potential issues from numerical instability</a:t>
            </a:r>
          </a:p>
          <a:p>
            <a:r>
              <a:rPr lang="en-CA" dirty="0" smtClean="0"/>
              <a:t>No discounting.</a:t>
            </a:r>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46</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Action dependent,</a:t>
            </a:r>
            <a:r>
              <a:rPr lang="en-US" baseline="0"/>
              <a:t> reduces number of parameters.</a:t>
            </a:r>
          </a:p>
          <a:p>
            <a:endParaRPr lang="en-US" baseline="0"/>
          </a:p>
          <a:p>
            <a:r>
              <a:rPr lang="en-US" baseline="0"/>
              <a:t>Should change scales to that grid points correspond to feet.</a:t>
            </a:r>
          </a:p>
          <a:p>
            <a:endParaRPr lang="en-US" baseline="0"/>
          </a:p>
          <a:p>
            <a:endParaRPr lang="en-US"/>
          </a:p>
        </p:txBody>
      </p:sp>
      <p:sp>
        <p:nvSpPr>
          <p:cNvPr id="4" name="Slide Number Placeholder 3"/>
          <p:cNvSpPr>
            <a:spLocks noGrp="1"/>
          </p:cNvSpPr>
          <p:nvPr>
            <p:ph type="sldNum" sz="quarter" idx="10"/>
          </p:nvPr>
        </p:nvSpPr>
        <p:spPr/>
        <p:txBody>
          <a:bodyPr/>
          <a:lstStyle/>
          <a:p>
            <a:fld id="{E8BC702E-09F5-4D88-B60D-2C95D92541AD}" type="slidenum">
              <a:rPr lang="en-CA" smtClean="0"/>
              <a:pPr/>
              <a:t>49</a:t>
            </a:fld>
            <a:endParaRPr lang="en-CA"/>
          </a:p>
        </p:txBody>
      </p:sp>
    </p:spTree>
    <p:extLst>
      <p:ext uri="{BB962C8B-B14F-4D97-AF65-F5344CB8AC3E}">
        <p14:creationId xmlns:p14="http://schemas.microsoft.com/office/powerpoint/2010/main" val="1307891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Loses information!</a:t>
            </a:r>
          </a:p>
          <a:p>
            <a:endParaRPr lang="en-US" dirty="0"/>
          </a:p>
          <a:p>
            <a:r>
              <a:rPr lang="en-US" dirty="0"/>
              <a:t>Shot to goal </a:t>
            </a:r>
          </a:p>
        </p:txBody>
      </p:sp>
      <p:sp>
        <p:nvSpPr>
          <p:cNvPr id="4" name="Slide Number Placeholder 3"/>
          <p:cNvSpPr>
            <a:spLocks noGrp="1"/>
          </p:cNvSpPr>
          <p:nvPr>
            <p:ph type="sldNum" sz="quarter" idx="10"/>
          </p:nvPr>
        </p:nvSpPr>
        <p:spPr/>
        <p:txBody>
          <a:bodyPr/>
          <a:lstStyle/>
          <a:p>
            <a:fld id="{E8BC702E-09F5-4D88-B60D-2C95D92541AD}" type="slidenum">
              <a:rPr lang="en-CA" smtClean="0"/>
              <a:pPr/>
              <a:t>51</a:t>
            </a:fld>
            <a:endParaRPr lang="en-CA"/>
          </a:p>
        </p:txBody>
      </p:sp>
    </p:spTree>
    <p:extLst>
      <p:ext uri="{BB962C8B-B14F-4D97-AF65-F5344CB8AC3E}">
        <p14:creationId xmlns:p14="http://schemas.microsoft.com/office/powerpoint/2010/main" val="1984108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scales bigger</a:t>
            </a:r>
          </a:p>
        </p:txBody>
      </p:sp>
      <p:sp>
        <p:nvSpPr>
          <p:cNvPr id="4" name="Slide Number Placeholder 3"/>
          <p:cNvSpPr>
            <a:spLocks noGrp="1"/>
          </p:cNvSpPr>
          <p:nvPr>
            <p:ph type="sldNum" sz="quarter" idx="10"/>
          </p:nvPr>
        </p:nvSpPr>
        <p:spPr/>
        <p:txBody>
          <a:bodyPr/>
          <a:lstStyle/>
          <a:p>
            <a:fld id="{E8BC702E-09F5-4D88-B60D-2C95D92541AD}" type="slidenum">
              <a:rPr lang="en-CA" smtClean="0"/>
              <a:pPr/>
              <a:t>52</a:t>
            </a:fld>
            <a:endParaRPr lang="en-CA"/>
          </a:p>
        </p:txBody>
      </p:sp>
    </p:spTree>
    <p:extLst>
      <p:ext uri="{BB962C8B-B14F-4D97-AF65-F5344CB8AC3E}">
        <p14:creationId xmlns:p14="http://schemas.microsoft.com/office/powerpoint/2010/main" val="1643713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Carry is much better. Even though it’s further from the goal</a:t>
            </a:r>
            <a:r>
              <a:rPr lang="en-US" baseline="0"/>
              <a:t> (see clusters).</a:t>
            </a:r>
            <a:endParaRPr lang="en-US"/>
          </a:p>
        </p:txBody>
      </p:sp>
      <p:sp>
        <p:nvSpPr>
          <p:cNvPr id="4" name="Slide Number Placeholder 3"/>
          <p:cNvSpPr>
            <a:spLocks noGrp="1"/>
          </p:cNvSpPr>
          <p:nvPr>
            <p:ph type="sldNum" sz="quarter" idx="10"/>
          </p:nvPr>
        </p:nvSpPr>
        <p:spPr/>
        <p:txBody>
          <a:bodyPr/>
          <a:lstStyle/>
          <a:p>
            <a:fld id="{E8BC702E-09F5-4D88-B60D-2C95D92541AD}" type="slidenum">
              <a:rPr lang="en-CA" smtClean="0"/>
              <a:pPr/>
              <a:t>54</a:t>
            </a:fld>
            <a:endParaRPr lang="en-CA"/>
          </a:p>
        </p:txBody>
      </p:sp>
    </p:spTree>
    <p:extLst>
      <p:ext uri="{BB962C8B-B14F-4D97-AF65-F5344CB8AC3E}">
        <p14:creationId xmlns:p14="http://schemas.microsoft.com/office/powerpoint/2010/main" val="34156449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common in blogs</a:t>
            </a:r>
          </a:p>
          <a:p>
            <a:r>
              <a:rPr lang="en-US"/>
              <a:t>each data point</a:t>
            </a:r>
            <a:r>
              <a:rPr lang="en-US" baseline="0"/>
              <a:t> is a team</a:t>
            </a:r>
            <a:endParaRPr lang="en-US"/>
          </a:p>
        </p:txBody>
      </p:sp>
      <p:sp>
        <p:nvSpPr>
          <p:cNvPr id="4" name="Slide Number Placeholder 3"/>
          <p:cNvSpPr>
            <a:spLocks noGrp="1"/>
          </p:cNvSpPr>
          <p:nvPr>
            <p:ph type="sldNum" sz="quarter" idx="10"/>
          </p:nvPr>
        </p:nvSpPr>
        <p:spPr/>
        <p:txBody>
          <a:bodyPr/>
          <a:lstStyle/>
          <a:p>
            <a:fld id="{E8BC702E-09F5-4D88-B60D-2C95D92541AD}" type="slidenum">
              <a:rPr lang="en-CA" smtClean="0"/>
              <a:pPr/>
              <a:t>58</a:t>
            </a:fld>
            <a:endParaRPr lang="en-CA"/>
          </a:p>
        </p:txBody>
      </p:sp>
    </p:spTree>
    <p:extLst>
      <p:ext uri="{BB962C8B-B14F-4D97-AF65-F5344CB8AC3E}">
        <p14:creationId xmlns:p14="http://schemas.microsoft.com/office/powerpoint/2010/main" val="3944433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they use shots only</a:t>
            </a:r>
          </a:p>
        </p:txBody>
      </p:sp>
      <p:sp>
        <p:nvSpPr>
          <p:cNvPr id="4" name="Slide Number Placeholder 3"/>
          <p:cNvSpPr>
            <a:spLocks noGrp="1"/>
          </p:cNvSpPr>
          <p:nvPr>
            <p:ph type="sldNum" sz="quarter" idx="10"/>
          </p:nvPr>
        </p:nvSpPr>
        <p:spPr/>
        <p:txBody>
          <a:bodyPr/>
          <a:lstStyle/>
          <a:p>
            <a:fld id="{E8BC702E-09F5-4D88-B60D-2C95D92541AD}" type="slidenum">
              <a:rPr lang="en-CA" smtClean="0"/>
              <a:pPr/>
              <a:t>59</a:t>
            </a:fld>
            <a:endParaRPr lang="en-CA"/>
          </a:p>
        </p:txBody>
      </p:sp>
    </p:spTree>
    <p:extLst>
      <p:ext uri="{BB962C8B-B14F-4D97-AF65-F5344CB8AC3E}">
        <p14:creationId xmlns:p14="http://schemas.microsoft.com/office/powerpoint/2010/main" val="1357498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https://dtai.cs.kuleuven.be/events/MLSA15/index.php</a:t>
            </a:r>
          </a:p>
          <a:p>
            <a:r>
              <a:rPr lang="en-US" dirty="0" smtClean="0"/>
              <a:t>Add money ball picture</a:t>
            </a:r>
          </a:p>
          <a:p>
            <a:endParaRPr lang="en-US" dirty="0" smtClean="0"/>
          </a:p>
          <a:p>
            <a:r>
              <a:rPr lang="en-US" dirty="0" smtClean="0"/>
              <a:t>Italics is for topic today.</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6</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Sort player</a:t>
            </a:r>
            <a:r>
              <a:rPr lang="en-CA" baseline="0" dirty="0" smtClean="0"/>
              <a:t> values for 2014-2015 regular season and display top-25</a:t>
            </a:r>
            <a:endParaRPr lang="en-CA" dirty="0" smtClean="0"/>
          </a:p>
          <a:p>
            <a:r>
              <a:rPr lang="en-CA" dirty="0" smtClean="0"/>
              <a:t>No Canucks!</a:t>
            </a:r>
          </a:p>
          <a:p>
            <a:r>
              <a:rPr lang="en-CA" dirty="0" smtClean="0"/>
              <a:t>Jason </a:t>
            </a:r>
            <a:r>
              <a:rPr lang="en-CA" dirty="0" err="1" smtClean="0"/>
              <a:t>Spezza</a:t>
            </a:r>
            <a:r>
              <a:rPr lang="en-CA" dirty="0" smtClean="0"/>
              <a:t> is interesting</a:t>
            </a:r>
            <a:r>
              <a:rPr lang="en-CA" baseline="0" dirty="0" smtClean="0"/>
              <a:t> case, low Pls minus but high goal impact. Played for senators, senators +- was very bad (-29 goal differential).</a:t>
            </a:r>
          </a:p>
          <a:p>
            <a:r>
              <a:rPr lang="en-CA" baseline="0" dirty="0" smtClean="0"/>
              <a:t>Jori Lehtera: High Points, low goals, we captures assists.</a:t>
            </a:r>
          </a:p>
          <a:p>
            <a:r>
              <a:rPr lang="en-CA" baseline="0" dirty="0" smtClean="0"/>
              <a:t>Sidney Crosby: high salary for goal impacts.</a:t>
            </a:r>
          </a:p>
          <a:p>
            <a:endParaRPr lang="en-CA" baseline="0" dirty="0" smtClean="0"/>
          </a:p>
          <a:p>
            <a:r>
              <a:rPr lang="en-CA"/>
              <a:t/>
            </a:r>
            <a:br>
              <a:rPr lang="en-CA"/>
            </a:br>
            <a:r>
              <a:rPr lang="en-CA"/>
              <a:t>If you are into ice hockey, it's fun and revealing to look at the resulting rankings. For instance, all three members of St. Louis' </a:t>
            </a:r>
            <a:r>
              <a:rPr lang="en-CA">
                <a:hlinkClick r:id="rId3"/>
              </a:rPr>
              <a:t>famed STL line </a:t>
            </a:r>
            <a:r>
              <a:rPr lang="en-CA"/>
              <a:t>(Schwartz, Tarasenko, Lehtera) are among the top 20 in our list. In fact, Jori Lehtera tops our goal impact list, although his linemate Tarasenko outscored him by far. Our analysis suggests that Lehtera's actions create the opportunities that Tarasenko exploits, leading to a high goal impact ranking for Lehtera and a high goal score for Tarasenko. This pattern fits the traditional division of labor between a center and a wing player. Tarasenko is also the most undervalued player in our list. Starting with the 2015-2016 season, St. Louis has signed him for an annual average more than 7 times higher, which our analysis strongly supports. </a:t>
            </a:r>
            <a:br>
              <a:rPr lang="en-CA"/>
            </a:br>
            <a:r>
              <a:rPr lang="en-CA"/>
              <a:t/>
            </a:r>
            <a:br>
              <a:rPr lang="en-CA"/>
            </a:br>
            <a:r>
              <a:rPr lang="en-CA"/>
              <a:t>Another interesting case is Jason Spezza, who was on top of our goal impact list in the 2013-2014 season. However, his plus-minus score was an awful -26. This is because his team the Ottawa senators was even worse overall (-29 goal differential). The goal impact score rewards players for good decisions even if their teammates do not convert them into goals. After the 2013-2014 season, Spezza requested a trade, which according to our analysis was definitely the right thing for him to do. With the Dallas Stars, his plus-minus score came more in line with his goal impact score, as we would expect (-7 overall, still negative). </a:t>
            </a:r>
            <a:br>
              <a:rPr lang="en-CA"/>
            </a:br>
            <a:r>
              <a:rPr lang="en-CA"/>
              <a:t/>
            </a:r>
            <a:br>
              <a:rPr lang="en-CA"/>
            </a:br>
            <a:r>
              <a:rPr lang="en-CA"/>
              <a:t>As I mentioned, we also look at players' impact on penalties. Sadly, two Vancouver Canucks players take spots 2 and 4 when it comes to actions that lead to penalties (Dorsett and Bieksa). Even more sadly, none of the Canucks player make it into the top 20 when it comes to actions that lead to goals. </a:t>
            </a:r>
            <a:endParaRPr lang="en-CA" baseline="0" dirty="0" smtClean="0"/>
          </a:p>
        </p:txBody>
      </p:sp>
      <p:sp>
        <p:nvSpPr>
          <p:cNvPr id="4" name="Slide Number Placeholder 3"/>
          <p:cNvSpPr>
            <a:spLocks noGrp="1"/>
          </p:cNvSpPr>
          <p:nvPr>
            <p:ph type="sldNum" sz="quarter" idx="10"/>
          </p:nvPr>
        </p:nvSpPr>
        <p:spPr/>
        <p:txBody>
          <a:bodyPr/>
          <a:lstStyle/>
          <a:p>
            <a:fld id="{E8BC702E-09F5-4D88-B60D-2C95D92541AD}" type="slidenum">
              <a:rPr lang="en-CA" smtClean="0"/>
              <a:pPr/>
              <a:t>60</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Penalties are cost, so high value is bad</a:t>
            </a:r>
          </a:p>
          <a:p>
            <a:r>
              <a:rPr lang="en-CA" dirty="0" smtClean="0"/>
              <a:t>2</a:t>
            </a:r>
            <a:r>
              <a:rPr lang="en-CA" baseline="0" dirty="0" smtClean="0"/>
              <a:t> Canucks in top 4: Derek Dorsett and Kevin </a:t>
            </a:r>
            <a:r>
              <a:rPr lang="en-CA" baseline="0" dirty="0" err="1" smtClean="0"/>
              <a:t>Bieksa</a:t>
            </a:r>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62</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 flow, non-episodic</a:t>
            </a:r>
            <a:r>
              <a:rPr lang="en-US" baseline="0" dirty="0" smtClean="0"/>
              <a:t> environment.</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63</a:t>
            </a:fld>
            <a:endParaRPr lang="en-CA"/>
          </a:p>
        </p:txBody>
      </p:sp>
    </p:spTree>
    <p:extLst>
      <p:ext uri="{BB962C8B-B14F-4D97-AF65-F5344CB8AC3E}">
        <p14:creationId xmlns:p14="http://schemas.microsoft.com/office/powerpoint/2010/main" val="737027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Crosby and </a:t>
            </a:r>
            <a:r>
              <a:rPr lang="en-CA" dirty="0" err="1" smtClean="0"/>
              <a:t>Ovechkin’s</a:t>
            </a:r>
            <a:r>
              <a:rPr lang="en-CA" dirty="0" smtClean="0"/>
              <a:t> impact</a:t>
            </a:r>
            <a:r>
              <a:rPr lang="en-CA" baseline="0" dirty="0" smtClean="0"/>
              <a:t> ranking falls from goals to wins, consistent with findings by Pettigrew, where they score many goals but have lower Added Goal Value</a:t>
            </a:r>
            <a:endParaRPr lang="en-CA" dirty="0" smtClean="0"/>
          </a:p>
          <a:p>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66</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https://dtai.cs.kuleuven.be/events/MLSA15/index.php</a:t>
            </a:r>
          </a:p>
          <a:p>
            <a:r>
              <a:rPr lang="en-US" dirty="0" smtClean="0"/>
              <a:t>Add money ball picture</a:t>
            </a:r>
          </a:p>
          <a:p>
            <a:endParaRPr lang="en-US" dirty="0" smtClean="0"/>
          </a:p>
          <a:p>
            <a:r>
              <a:rPr lang="en-US" dirty="0" smtClean="0"/>
              <a:t>Italics is for topic today.</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7</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about 3 min into</a:t>
            </a:r>
          </a:p>
          <a:p>
            <a:r>
              <a:rPr lang="en-US" dirty="0" smtClean="0"/>
              <a:t>Discuss</a:t>
            </a:r>
            <a:r>
              <a:rPr lang="en-US" baseline="0" dirty="0" smtClean="0"/>
              <a:t> issues:</a:t>
            </a:r>
          </a:p>
          <a:p>
            <a:pPr marL="171450" indent="-171450">
              <a:buFontTx/>
              <a:buChar char="•"/>
            </a:pPr>
            <a:r>
              <a:rPr lang="en-US" baseline="0" dirty="0" smtClean="0"/>
              <a:t>context matters: not all goals are equal. Need to know score, overtime.</a:t>
            </a:r>
          </a:p>
          <a:p>
            <a:pPr marL="171450" indent="-171450">
              <a:buFontTx/>
              <a:buChar char="•"/>
            </a:pPr>
            <a:r>
              <a:rPr lang="en-US" baseline="0" dirty="0" smtClean="0"/>
              <a:t>what about negative points for defenders?</a:t>
            </a:r>
          </a:p>
          <a:p>
            <a:pPr marL="171450" indent="-171450">
              <a:buFontTx/>
              <a:buChar char="•"/>
            </a:pPr>
            <a:r>
              <a:rPr lang="en-US" baseline="0" dirty="0" smtClean="0"/>
              <a:t>What about </a:t>
            </a:r>
            <a:r>
              <a:rPr lang="en-US" baseline="0" dirty="0" err="1" smtClean="0"/>
              <a:t>Igla</a:t>
            </a:r>
            <a:r>
              <a:rPr lang="en-US" baseline="0" dirty="0" smtClean="0"/>
              <a:t> assisting? How much is an assist worth vs. a goal?</a:t>
            </a:r>
          </a:p>
          <a:p>
            <a:pPr marL="171450" indent="-171450">
              <a:buFontTx/>
              <a:buChar char="•"/>
            </a:pPr>
            <a:r>
              <a:rPr lang="en-US" baseline="0" dirty="0" smtClean="0"/>
              <a:t>What about other players on the ice further behind?</a:t>
            </a:r>
          </a:p>
          <a:p>
            <a:pPr marL="171450" indent="-171450">
              <a:buFontTx/>
              <a:buChar char="•"/>
            </a:pPr>
            <a:r>
              <a:rPr lang="en-US" baseline="0" dirty="0" smtClean="0"/>
              <a:t>What about medium-term events – passes, penalties?</a:t>
            </a:r>
          </a:p>
          <a:p>
            <a:pPr marL="171450" indent="-171450">
              <a:buFontTx/>
              <a:buChar char="•"/>
            </a:pPr>
            <a:endParaRPr lang="en-US" baseline="0" dirty="0" smtClean="0"/>
          </a:p>
          <a:p>
            <a:pPr marL="0" indent="0">
              <a:buFontTx/>
              <a:buNone/>
            </a:pPr>
            <a:r>
              <a:rPr lang="en-US" baseline="0" dirty="0" smtClean="0"/>
              <a:t>The problem is that we  have a continuous flow </a:t>
            </a:r>
            <a:r>
              <a:rPr lang="en-US" baseline="0" dirty="0" err="1" smtClean="0"/>
              <a:t>nonepisodic</a:t>
            </a:r>
            <a:r>
              <a:rPr lang="en-US" baseline="0" dirty="0" smtClean="0"/>
              <a:t> game</a:t>
            </a:r>
          </a:p>
          <a:p>
            <a:pPr marL="0" indent="0">
              <a:buFontTx/>
              <a:buNone/>
            </a:pPr>
            <a:endParaRPr lang="en-US" baseline="0" dirty="0" smtClean="0"/>
          </a:p>
          <a:p>
            <a:pPr marL="0" indent="0">
              <a:buFontTx/>
              <a:buNone/>
            </a:pPr>
            <a:r>
              <a:rPr lang="en-US" baseline="0" dirty="0" smtClean="0"/>
              <a:t>----------</a:t>
            </a:r>
          </a:p>
          <a:p>
            <a:pPr marL="0" indent="0">
              <a:buFontTx/>
              <a:buNone/>
            </a:pPr>
            <a:endParaRPr lang="en-US" baseline="0" dirty="0" smtClean="0"/>
          </a:p>
          <a:p>
            <a:pPr marL="0" indent="0">
              <a:buFontTx/>
              <a:buNone/>
            </a:pPr>
            <a:r>
              <a:rPr lang="en-US" baseline="0" dirty="0" smtClean="0"/>
              <a:t>Belgium example:</a:t>
            </a:r>
          </a:p>
          <a:p>
            <a:pPr marL="0" indent="0">
              <a:buFontTx/>
              <a:buNone/>
            </a:pPr>
            <a:endParaRPr lang="en-US" baseline="0" dirty="0" smtClean="0"/>
          </a:p>
          <a:p>
            <a:r>
              <a:rPr lang="en-US" sz="1200" kern="1200" smtClean="0">
                <a:solidFill>
                  <a:schemeClr val="tx1"/>
                </a:solidFill>
                <a:latin typeface="+mn-lt"/>
                <a:ea typeface="+mn-ea"/>
                <a:cs typeface="+mn-cs"/>
              </a:rPr>
              <a:t>Belgium-Hungary Euro 2016 highlights</a:t>
            </a:r>
          </a:p>
          <a:p>
            <a:endParaRPr lang="en-US" sz="1200" kern="1200" smtClean="0">
              <a:solidFill>
                <a:schemeClr val="tx1"/>
              </a:solidFill>
              <a:latin typeface="+mn-lt"/>
              <a:ea typeface="+mn-ea"/>
              <a:cs typeface="+mn-cs"/>
            </a:endParaRPr>
          </a:p>
          <a:p>
            <a:r>
              <a:rPr lang="en-US" sz="1200" kern="1200" smtClean="0">
                <a:solidFill>
                  <a:schemeClr val="tx1"/>
                </a:solidFill>
                <a:latin typeface="+mn-lt"/>
                <a:ea typeface="+mn-ea"/>
                <a:cs typeface="+mn-cs"/>
              </a:rPr>
              <a:t>http://www.uefa.com/uefaeuro/video/highlights/videoid=2389114.html</a:t>
            </a:r>
          </a:p>
          <a:p>
            <a:endParaRPr lang="en-US" sz="1200" kern="1200" smtClean="0">
              <a:solidFill>
                <a:schemeClr val="tx1"/>
              </a:solidFill>
              <a:latin typeface="+mn-lt"/>
              <a:ea typeface="+mn-ea"/>
              <a:cs typeface="+mn-cs"/>
            </a:endParaRPr>
          </a:p>
          <a:p>
            <a:r>
              <a:rPr lang="en-US" sz="1200" kern="1200" smtClean="0">
                <a:solidFill>
                  <a:schemeClr val="tx1"/>
                </a:solidFill>
                <a:latin typeface="+mn-lt"/>
                <a:ea typeface="+mn-ea"/>
                <a:cs typeface="+mn-cs"/>
              </a:rPr>
              <a:t>2:25</a:t>
            </a:r>
          </a:p>
          <a:p>
            <a:endParaRPr lang="en-US" sz="1200" kern="1200" smtClean="0">
              <a:solidFill>
                <a:schemeClr val="tx1"/>
              </a:solidFill>
              <a:latin typeface="+mn-lt"/>
              <a:ea typeface="+mn-ea"/>
              <a:cs typeface="+mn-cs"/>
            </a:endParaRPr>
          </a:p>
          <a:p>
            <a:r>
              <a:rPr lang="en-US" sz="1200" kern="1200" smtClean="0">
                <a:solidFill>
                  <a:schemeClr val="tx1"/>
                </a:solidFill>
                <a:latin typeface="+mn-lt"/>
                <a:ea typeface="+mn-ea"/>
                <a:cs typeface="+mn-cs"/>
              </a:rPr>
              <a:t>4th goal</a:t>
            </a:r>
          </a:p>
          <a:p>
            <a:endParaRPr lang="en-US" sz="1200" kern="1200" smtClean="0">
              <a:solidFill>
                <a:schemeClr val="tx1"/>
              </a:solidFill>
              <a:latin typeface="+mn-lt"/>
              <a:ea typeface="+mn-ea"/>
              <a:cs typeface="+mn-cs"/>
            </a:endParaRPr>
          </a:p>
          <a:p>
            <a:r>
              <a:rPr lang="en-US" sz="1200" kern="1200" smtClean="0">
                <a:solidFill>
                  <a:schemeClr val="tx1"/>
                </a:solidFill>
                <a:latin typeface="+mn-lt"/>
                <a:ea typeface="+mn-ea"/>
                <a:cs typeface="+mn-cs"/>
              </a:rPr>
              <a:t>shows player alone in front of goalie</a:t>
            </a:r>
          </a:p>
          <a:p>
            <a:r>
              <a:rPr lang="en-US" sz="1200" kern="1200" smtClean="0">
                <a:solidFill>
                  <a:schemeClr val="tx1"/>
                </a:solidFill>
                <a:latin typeface="+mn-lt"/>
                <a:ea typeface="+mn-ea"/>
                <a:cs typeface="+mn-cs"/>
              </a:rPr>
              <a:t>reward for pass</a:t>
            </a:r>
          </a:p>
          <a:p>
            <a:r>
              <a:rPr lang="en-US" sz="1200" kern="1200" smtClean="0">
                <a:solidFill>
                  <a:schemeClr val="tx1"/>
                </a:solidFill>
                <a:latin typeface="+mn-lt"/>
                <a:ea typeface="+mn-ea"/>
                <a:cs typeface="+mn-cs"/>
              </a:rPr>
              <a:t>context-dependence: this goal is not so important: temporal context, score context</a:t>
            </a:r>
          </a:p>
          <a:p>
            <a:endParaRPr lang="en-US" sz="1200" kern="1200" smtClean="0">
              <a:solidFill>
                <a:schemeClr val="tx1"/>
              </a:solidFill>
              <a:latin typeface="+mn-lt"/>
              <a:ea typeface="+mn-ea"/>
              <a:cs typeface="+mn-cs"/>
            </a:endParaRPr>
          </a:p>
          <a:p>
            <a:r>
              <a:rPr lang="en-US" sz="1200" kern="1200" smtClean="0">
                <a:solidFill>
                  <a:schemeClr val="tx1"/>
                </a:solidFill>
                <a:latin typeface="+mn-lt"/>
                <a:ea typeface="+mn-ea"/>
                <a:cs typeface="+mn-cs"/>
              </a:rPr>
              <a:t>1:14</a:t>
            </a:r>
          </a:p>
          <a:p>
            <a:endParaRPr lang="en-US" sz="1200" kern="1200" smtClean="0">
              <a:solidFill>
                <a:schemeClr val="tx1"/>
              </a:solidFill>
              <a:latin typeface="+mn-lt"/>
              <a:ea typeface="+mn-ea"/>
              <a:cs typeface="+mn-cs"/>
            </a:endParaRPr>
          </a:p>
          <a:p>
            <a:r>
              <a:rPr lang="en-US" sz="1200" kern="1200" smtClean="0">
                <a:solidFill>
                  <a:schemeClr val="tx1"/>
                </a:solidFill>
                <a:latin typeface="+mn-lt"/>
                <a:ea typeface="+mn-ea"/>
                <a:cs typeface="+mn-cs"/>
              </a:rPr>
              <a:t>missed chance</a:t>
            </a:r>
          </a:p>
          <a:p>
            <a:endParaRPr lang="en-US" sz="1200" kern="1200" smtClean="0">
              <a:solidFill>
                <a:schemeClr val="tx1"/>
              </a:solidFill>
              <a:latin typeface="+mn-lt"/>
              <a:ea typeface="+mn-ea"/>
              <a:cs typeface="+mn-cs"/>
            </a:endParaRPr>
          </a:p>
          <a:p>
            <a:r>
              <a:rPr lang="en-US" sz="1200" kern="1200" smtClean="0">
                <a:solidFill>
                  <a:schemeClr val="tx1"/>
                </a:solidFill>
                <a:latin typeface="+mn-lt"/>
                <a:ea typeface="+mn-ea"/>
                <a:cs typeface="+mn-cs"/>
              </a:rPr>
              <a:t> interception impressive, volley</a:t>
            </a:r>
          </a:p>
          <a:p>
            <a:r>
              <a:rPr lang="en-US" sz="1200" kern="1200" smtClean="0">
                <a:solidFill>
                  <a:schemeClr val="tx1"/>
                </a:solidFill>
                <a:latin typeface="+mn-lt"/>
                <a:ea typeface="+mn-ea"/>
                <a:cs typeface="+mn-cs"/>
              </a:rPr>
              <a:t>reward for expected goals, not only actual goals</a:t>
            </a:r>
          </a:p>
          <a:p>
            <a:r>
              <a:rPr lang="en-US" sz="1200" kern="1200" smtClean="0">
                <a:solidFill>
                  <a:schemeClr val="tx1"/>
                </a:solidFill>
                <a:latin typeface="+mn-lt"/>
                <a:ea typeface="+mn-ea"/>
                <a:cs typeface="+mn-cs"/>
              </a:rPr>
              <a:t>punish for missing alone in front of goalie: scoring chance goes down</a:t>
            </a:r>
          </a:p>
          <a:p>
            <a:endParaRPr lang="en-US" sz="1200" kern="1200" smtClean="0">
              <a:solidFill>
                <a:schemeClr val="tx1"/>
              </a:solidFill>
              <a:latin typeface="+mn-lt"/>
              <a:ea typeface="+mn-ea"/>
              <a:cs typeface="+mn-cs"/>
            </a:endParaRPr>
          </a:p>
          <a:p>
            <a:r>
              <a:rPr lang="en-US" sz="1200" kern="1200" smtClean="0">
                <a:solidFill>
                  <a:schemeClr val="tx1"/>
                </a:solidFill>
                <a:latin typeface="+mn-lt"/>
                <a:ea typeface="+mn-ea"/>
                <a:cs typeface="+mn-cs"/>
              </a:rPr>
              <a:t>1:35</a:t>
            </a:r>
          </a:p>
          <a:p>
            <a:endParaRPr lang="en-US" sz="1200" kern="1200" smtClean="0">
              <a:solidFill>
                <a:schemeClr val="tx1"/>
              </a:solidFill>
              <a:latin typeface="+mn-lt"/>
              <a:ea typeface="+mn-ea"/>
              <a:cs typeface="+mn-cs"/>
            </a:endParaRPr>
          </a:p>
          <a:p>
            <a:r>
              <a:rPr lang="en-US" sz="1200" kern="1200" smtClean="0">
                <a:solidFill>
                  <a:schemeClr val="tx1"/>
                </a:solidFill>
                <a:latin typeface="+mn-lt"/>
                <a:ea typeface="+mn-ea"/>
                <a:cs typeface="+mn-cs"/>
              </a:rPr>
              <a:t>again player alone in front of goalie</a:t>
            </a:r>
          </a:p>
          <a:p>
            <a:r>
              <a:rPr lang="en-US" sz="1200" kern="1200" smtClean="0">
                <a:solidFill>
                  <a:schemeClr val="tx1"/>
                </a:solidFill>
                <a:latin typeface="+mn-lt"/>
                <a:ea typeface="+mn-ea"/>
                <a:cs typeface="+mn-cs"/>
              </a:rPr>
              <a:t>most credit should go to passer</a:t>
            </a:r>
          </a:p>
          <a:p>
            <a:r>
              <a:rPr lang="en-US" sz="1200" kern="1200" smtClean="0">
                <a:solidFill>
                  <a:schemeClr val="tx1"/>
                </a:solidFill>
                <a:latin typeface="+mn-lt"/>
                <a:ea typeface="+mn-ea"/>
                <a:cs typeface="+mn-cs"/>
              </a:rPr>
              <a:t>also should give credit for beautiful lift at the beginning of the attack</a:t>
            </a:r>
          </a:p>
          <a:p>
            <a:endParaRPr lang="en-US" sz="1200" kern="1200" smtClean="0">
              <a:solidFill>
                <a:schemeClr val="tx1"/>
              </a:solidFill>
              <a:latin typeface="+mn-lt"/>
              <a:ea typeface="+mn-ea"/>
              <a:cs typeface="+mn-cs"/>
            </a:endParaRPr>
          </a:p>
          <a:p>
            <a:r>
              <a:rPr lang="en-US" sz="1200" kern="1200" smtClean="0">
                <a:solidFill>
                  <a:schemeClr val="tx1"/>
                </a:solidFill>
                <a:latin typeface="+mn-lt"/>
                <a:ea typeface="+mn-ea"/>
                <a:cs typeface="+mn-cs"/>
              </a:rPr>
              <a:t>might go back even more, e.g. turnovers in defensive zone. In the NHL: 14 steps</a:t>
            </a:r>
            <a:endParaRPr lang="en-US" baseline="0" dirty="0" smtClean="0"/>
          </a:p>
        </p:txBody>
      </p:sp>
      <p:sp>
        <p:nvSpPr>
          <p:cNvPr id="4" name="Slide Number Placeholder 3"/>
          <p:cNvSpPr>
            <a:spLocks noGrp="1"/>
          </p:cNvSpPr>
          <p:nvPr>
            <p:ph type="sldNum" sz="quarter" idx="10"/>
          </p:nvPr>
        </p:nvSpPr>
        <p:spPr/>
        <p:txBody>
          <a:bodyPr/>
          <a:lstStyle/>
          <a:p>
            <a:fld id="{E8BC702E-09F5-4D88-B60D-2C95D92541AD}" type="slidenum">
              <a:rPr lang="en-CA" smtClean="0"/>
              <a:pPr/>
              <a:t>8</a:t>
            </a:fld>
            <a:endParaRPr lang="en-CA"/>
          </a:p>
        </p:txBody>
      </p:sp>
    </p:spTree>
    <p:extLst>
      <p:ext uri="{BB962C8B-B14F-4D97-AF65-F5344CB8AC3E}">
        <p14:creationId xmlns:p14="http://schemas.microsoft.com/office/powerpoint/2010/main" val="117799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sabermetrics</a:t>
            </a:r>
            <a:r>
              <a:rPr lang="en-US" dirty="0" smtClean="0"/>
              <a:t>: note how many there are!</a:t>
            </a:r>
          </a:p>
          <a:p>
            <a:r>
              <a:rPr lang="en-US" dirty="0" smtClean="0"/>
              <a:t>Action</a:t>
            </a:r>
            <a:r>
              <a:rPr lang="en-US" baseline="0" dirty="0" smtClean="0"/>
              <a:t> examples. E.g. face-off win -&gt; shot on target.</a:t>
            </a:r>
          </a:p>
          <a:p>
            <a:r>
              <a:rPr lang="en-US" dirty="0" smtClean="0"/>
              <a:t>http://</a:t>
            </a:r>
            <a:r>
              <a:rPr lang="en-US" dirty="0" err="1" smtClean="0"/>
              <a:t>www.nhl.com</a:t>
            </a:r>
            <a:r>
              <a:rPr lang="en-US" dirty="0" smtClean="0"/>
              <a:t>/stats/</a:t>
            </a:r>
            <a:r>
              <a:rPr lang="en-US" dirty="0" err="1" smtClean="0"/>
              <a:t>player?navid</a:t>
            </a:r>
            <a:r>
              <a:rPr lang="en-US" dirty="0" smtClean="0"/>
              <a:t>=</a:t>
            </a:r>
            <a:r>
              <a:rPr lang="en-US" dirty="0" err="1" smtClean="0"/>
              <a:t>nav-sts-indiv</a:t>
            </a:r>
            <a:r>
              <a:rPr lang="en-US" dirty="0" smtClean="0"/>
              <a:t>#</a:t>
            </a:r>
          </a:p>
          <a:p>
            <a:r>
              <a:rPr lang="en-US" dirty="0" smtClean="0"/>
              <a:t>http://</a:t>
            </a:r>
            <a:r>
              <a:rPr lang="en-US" dirty="0" err="1" smtClean="0"/>
              <a:t>thehockeymovement.com</a:t>
            </a:r>
            <a:r>
              <a:rPr lang="en-US" dirty="0" smtClean="0"/>
              <a:t>/advanced-stats-for-beer-league-hockey/</a:t>
            </a:r>
          </a:p>
          <a:p>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9</a:t>
            </a:fld>
            <a:endParaRPr lang="en-CA"/>
          </a:p>
        </p:txBody>
      </p:sp>
    </p:spTree>
    <p:extLst>
      <p:ext uri="{BB962C8B-B14F-4D97-AF65-F5344CB8AC3E}">
        <p14:creationId xmlns:p14="http://schemas.microsoft.com/office/powerpoint/2010/main" val="2604798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0 discount</a:t>
            </a:r>
            <a:endParaRPr lang="en-US"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12</a:t>
            </a:fld>
            <a:endParaRPr lang="en-CA"/>
          </a:p>
        </p:txBody>
      </p:sp>
    </p:spTree>
    <p:extLst>
      <p:ext uri="{BB962C8B-B14F-4D97-AF65-F5344CB8AC3E}">
        <p14:creationId xmlns:p14="http://schemas.microsoft.com/office/powerpoint/2010/main" val="2882218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We use a variant of AD-Trees as</a:t>
            </a:r>
            <a:r>
              <a:rPr lang="en-CA" baseline="0" dirty="0" smtClean="0"/>
              <a:t> a data structure for the Markov Game model</a:t>
            </a:r>
          </a:p>
          <a:p>
            <a:r>
              <a:rPr lang="en-CA" baseline="0" dirty="0" smtClean="0"/>
              <a:t>States correspond to nodes</a:t>
            </a:r>
          </a:p>
          <a:p>
            <a:r>
              <a:rPr lang="en-CA" baseline="0" dirty="0" smtClean="0"/>
              <a:t>Actions correspond to edges</a:t>
            </a:r>
            <a:endParaRPr lang="en-CA" dirty="0"/>
          </a:p>
        </p:txBody>
      </p:sp>
      <p:sp>
        <p:nvSpPr>
          <p:cNvPr id="4" name="Slide Number Placeholder 3"/>
          <p:cNvSpPr>
            <a:spLocks noGrp="1"/>
          </p:cNvSpPr>
          <p:nvPr>
            <p:ph type="sldNum" sz="quarter" idx="10"/>
          </p:nvPr>
        </p:nvSpPr>
        <p:spPr/>
        <p:txBody>
          <a:bodyPr/>
          <a:lstStyle/>
          <a:p>
            <a:fld id="{E8BC702E-09F5-4D88-B60D-2C95D92541AD}" type="slidenum">
              <a:rPr lang="en-CA" smtClean="0"/>
              <a:pPr/>
              <a:t>15</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A648CAFD-6C82-408B-8BD6-680A22434A1D}" type="datetime1">
              <a:rPr lang="en-CA" smtClean="0"/>
              <a:pPr/>
              <a:t>2016-12-06</a:t>
            </a:fld>
            <a:endParaRPr lang="en-CA"/>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6811DD6-8048-491F-BBF5-B518791B90AF}" type="datetime1">
              <a:rPr lang="en-CA" smtClean="0"/>
              <a:pPr/>
              <a:t>2016-12-06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EFD0DC9-3F05-4780-B172-4F4B471E6218}" type="datetime1">
              <a:rPr lang="en-CA" smtClean="0"/>
              <a:pPr/>
              <a:t>2016-12-06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E2AA89B-A74E-46AB-9EB7-65B171D4E376}" type="datetime1">
              <a:rPr lang="en-CA" smtClean="0"/>
              <a:pPr/>
              <a:t>2016-12-06</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a:xfrm>
            <a:off x="8388424" y="6407944"/>
            <a:ext cx="624608" cy="365125"/>
          </a:xfrm>
        </p:spPr>
        <p:txBody>
          <a:bodyPr/>
          <a:lstStyle/>
          <a:p>
            <a:fld id="{5EDF5FA6-DD6B-4890-9C26-B92C8A4088A5}" type="slidenum">
              <a:rPr lang="en-CA" smtClean="0"/>
              <a:pPr/>
              <a:t>‹#›</a:t>
            </a:fld>
            <a:r>
              <a:rPr lang="en-CA" dirty="0" smtClean="0"/>
              <a:t>/68</a:t>
            </a:r>
            <a:endParaRPr lang="en-CA" dirty="0"/>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92B15CA5-BA56-48B6-BBA0-D6A8681BEE6A}" type="datetime1">
              <a:rPr lang="en-CA" smtClean="0"/>
              <a:pPr/>
              <a:t>2016-12-06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16659C6-FF95-4080-90D8-DD70E6EB21EF}" type="datetime1">
              <a:rPr lang="en-CA" smtClean="0"/>
              <a:pPr/>
              <a:t>2016-12-06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BF5D3C0-0ED9-4269-94DF-A41420A135D3}" type="datetime1">
              <a:rPr lang="en-CA" smtClean="0"/>
              <a:pPr/>
              <a:t>2016-12-06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43939D6-1A17-4480-AC41-88CC4C3FC685}" type="datetime1">
              <a:rPr lang="en-CA" smtClean="0"/>
              <a:pPr/>
              <a:t>2016-12-06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EF294D-EBB8-4BC0-BB0D-326F6FEE763E}" type="datetime1">
              <a:rPr lang="en-CA" smtClean="0"/>
              <a:pPr/>
              <a:t>2016-12-06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FECC7FA0-3EFB-4C8A-A8AC-D397C09AC9AB}" type="datetime1">
              <a:rPr lang="en-CA" smtClean="0"/>
              <a:pPr/>
              <a:t>2016-12-06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EDF5FA6-DD6B-4890-9C26-B92C8A4088A5}" type="slidenum">
              <a:rPr lang="en-CA" smtClean="0"/>
              <a:pPr/>
              <a:t>‹#›</a:t>
            </a:fld>
            <a:r>
              <a:rPr lang="en-CA" dirty="0" smtClean="0"/>
              <a:t>/68</a:t>
            </a:r>
            <a:endParaRPr lang="en-CA"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99EF37C0-D2E4-4134-AD64-6C880C5E8A8D}" type="datetime1">
              <a:rPr lang="en-CA" smtClean="0"/>
              <a:pPr/>
              <a:t>2016-12-06</a:t>
            </a:fld>
            <a:endParaRPr lang="en-CA"/>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CA"/>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5EDF5FA6-DD6B-4890-9C26-B92C8A4088A5}" type="slidenum">
              <a:rPr lang="en-CA" smtClean="0"/>
              <a:pPr/>
              <a:t>‹#›</a:t>
            </a:fld>
            <a:r>
              <a:rPr lang="en-CA" dirty="0" smtClean="0"/>
              <a:t>/68</a:t>
            </a:r>
            <a:endParaRPr lang="en-CA"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A5177DCE-6BA6-4C2B-82DA-C6AEA6CE7C44}" type="datetime1">
              <a:rPr lang="en-CA" smtClean="0"/>
              <a:pPr/>
              <a:t>2016-12-06</a:t>
            </a:fld>
            <a:endParaRPr lang="en-CA"/>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r>
              <a:rPr lang="en-CA"/>
              <a:t>University of Alberta AI Seminar</a:t>
            </a:r>
          </a:p>
        </p:txBody>
      </p:sp>
      <p:sp>
        <p:nvSpPr>
          <p:cNvPr id="18" name="Slide Number Placeholder 17"/>
          <p:cNvSpPr>
            <a:spLocks noGrp="1"/>
          </p:cNvSpPr>
          <p:nvPr>
            <p:ph type="sldNum" sz="quarter" idx="4"/>
          </p:nvPr>
        </p:nvSpPr>
        <p:spPr>
          <a:xfrm>
            <a:off x="8388424" y="6407944"/>
            <a:ext cx="624608" cy="365125"/>
          </a:xfrm>
          <a:prstGeom prst="rect">
            <a:avLst/>
          </a:prstGeom>
        </p:spPr>
        <p:txBody>
          <a:bodyPr vert="horz" anchor="b"/>
          <a:lstStyle>
            <a:lvl1pPr algn="r" eaLnBrk="1" latinLnBrk="0" hangingPunct="1">
              <a:defRPr kumimoji="0" sz="1000" b="0">
                <a:solidFill>
                  <a:schemeClr val="tx1"/>
                </a:solidFill>
              </a:defRPr>
            </a:lvl1pPr>
          </a:lstStyle>
          <a:p>
            <a:fld id="{5EDF5FA6-DD6B-4890-9C26-B92C8A4088A5}" type="slidenum">
              <a:rPr lang="en-CA" smtClean="0"/>
              <a:pPr/>
              <a:t>‹#›</a:t>
            </a:fld>
            <a:r>
              <a:rPr lang="en-CA" dirty="0" smtClean="0"/>
              <a:t>/68</a:t>
            </a:r>
            <a:endParaRPr lang="en-CA" dirty="0"/>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jpeg"/><Relationship Id="rId7" Type="http://schemas.openxmlformats.org/officeDocument/2006/relationships/image" Target="../media/image6.jpeg"/><Relationship Id="rId8" Type="http://schemas.openxmlformats.org/officeDocument/2006/relationships/image" Target="../media/image7.jpg"/><Relationship Id="rId9" Type="http://schemas.openxmlformats.org/officeDocument/2006/relationships/image" Target="file://localhost/Users/oschulte/Documents/svn-projects/punch-srl/join-bayes/lectures/photos/Sajjad.jpg"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artint.info/demos/mdp/vi.html" TargetMode="Externa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2.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1" Type="http://schemas.openxmlformats.org/officeDocument/2006/relationships/slideLayout" Target="../slideLayouts/slideLayout1.xml"/><Relationship Id="rId2"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6"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hyperlink" Target="https://www.plunkettresearch.com/industries/sports-recreation-leisure-market-research/" TargetMode="External"/><Relationship Id="rId4" Type="http://schemas.openxmlformats.org/officeDocument/2006/relationships/hyperlink" Target="http://www.hudl.com"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projects.yisongyue.com/bballpredict/" TargetMode="External"/><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emf"/></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emf"/></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emf"/></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emf"/></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emf"/></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tats.com/sportvu/sportvu-basketball-media/" TargetMode="External"/><Relationship Id="rId3" Type="http://schemas.openxmlformats.org/officeDocument/2006/relationships/image" Target="../media/image29.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file://localhost/Users/oschulte1/Documents/svn-projects/punch-srl/join-bayes/lectures/photos/sutton-head.jpg" TargetMode="External"/><Relationship Id="rId5" Type="http://schemas.openxmlformats.org/officeDocument/2006/relationships/hyperlink" Target="http://webdocs.cs.ualberta.ca/~sutton/book/the-book.html"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hl.com/gamecenter/en/recap?id=2014030327" TargetMode="External"/><Relationship Id="rId3" Type="http://schemas.openxmlformats.org/officeDocument/2006/relationships/image" Target="../media/image30.jpg"/></Relationships>
</file>

<file path=ppt/slides/_rels/slide41.xml.rels><?xml version="1.0" encoding="UTF-8" standalone="yes"?>
<Relationships xmlns="http://schemas.openxmlformats.org/package/2006/relationships"><Relationship Id="rId3" Type="http://schemas.openxmlformats.org/officeDocument/2006/relationships/hyperlink" Target="https://www.nhl.com/gamecenter/chi-vs-ana/2015/05/30/2014030327%23game=2014030327,game_state=final,game_tab=plays" TargetMode="External"/><Relationship Id="rId4" Type="http://schemas.openxmlformats.org/officeDocument/2006/relationships/hyperlink" Target="https://www.youtube.com/watch?v=RBol-8Gfo5g" TargetMode="External"/><Relationship Id="rId5"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ortlogiq.com/"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mailto:http://www.nhl.com/stats/player?navid=nav-sts-indiv" TargetMode="External"/><Relationship Id="rId4" Type="http://schemas.openxmlformats.org/officeDocument/2006/relationships/hyperlink" Target="http://thehockeymovement.com/advanced-stats-for-beer-league-hockey/"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oleObject" Target="../embeddings/oleObject2.bin"/><Relationship Id="rId5" Type="http://schemas.openxmlformats.org/officeDocument/2006/relationships/image" Target="../media/image32.emf"/><Relationship Id="rId6" Type="http://schemas.openxmlformats.org/officeDocument/2006/relationships/package" Target="../embeddings/Microsoft_Word_Document1.docx"/><Relationship Id="rId7" Type="http://schemas.openxmlformats.org/officeDocument/2006/relationships/image" Target="../media/image33.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package" Target="../embeddings/Microsoft_Word_Document2.docx"/><Relationship Id="rId4" Type="http://schemas.openxmlformats.org/officeDocument/2006/relationships/image" Target="../media/image34.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file://localhost/Users/oschulte/Dropbox/dmkd/figures/clusters/iteration20_withDataPoints/shot.png" TargetMode="Externa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file://localhost/Users/oschulte/Dropbox/dmkd/figures/clusters/iteration20_withDataPoints/lpr.png"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file://localhost/Users/oschulte/Dropbox/dmkd/shot3d.png"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file://localhost/Users/oschulte/Dropbox/dmkd/shot3d.png" TargetMode="External"/><Relationship Id="rId5" Type="http://schemas.openxmlformats.org/officeDocument/2006/relationships/image" Target="../media/image38.png"/><Relationship Id="rId6" Type="http://schemas.openxmlformats.org/officeDocument/2006/relationships/image" Target="file://localhost/Users/oschulte/Dropbox/dmkd/figures/3dplots/shotvalue3d.png" TargetMode="Externa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eg"/><Relationship Id="rId3" Type="http://schemas.openxmlformats.org/officeDocument/2006/relationships/hyperlink" Target="http://nhlnumbers.com/2013/2/20/"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package" Target="../embeddings/Microsoft_Word_Document3.docx"/><Relationship Id="rId4" Type="http://schemas.openxmlformats.org/officeDocument/2006/relationships/image" Target="../media/image42.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3.emf"/></Relationships>
</file>

<file path=ppt/slides/_rels/slide59.xml.rels><?xml version="1.0" encoding="UTF-8" standalone="yes"?>
<Relationships xmlns="http://schemas.openxmlformats.org/package/2006/relationships"><Relationship Id="rId3" Type="http://schemas.openxmlformats.org/officeDocument/2006/relationships/hyperlink" Target="https://hockey-graphs.com/2015/10/01/" TargetMode="External"/><Relationship Id="rId4"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5.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research.microsoft.com/en-us/projects/trueskil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research.rutgers.edu/~lihong/pub/Li05Lazy.pdf" TargetMode="External"/><Relationship Id="rId3" Type="http://schemas.openxmlformats.org/officeDocument/2006/relationships/hyperlink" Target="https://www.cs.ubc.ca/~poole/papers/CrowleyPoole-AAAI-2011.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www.uefa.com/uefaeuro/video/highlights/videoid=2389114.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Sabermetrics" TargetMode="External"/><Relationship Id="rId4" Type="http://schemas.openxmlformats.org/officeDocument/2006/relationships/hyperlink" Target="http://www.telegraph.co.uk/sport/football/babb/11643027/Ranking-the-top-20-Premier-League-players-of-the-season.html" TargetMode="External"/><Relationship Id="rId5" Type="http://schemas.openxmlformats.org/officeDocument/2006/relationships/hyperlink" Target="https://www.premierleague.com/stats" TargetMode="External"/><Relationship Id="rId6" Type="http://schemas.openxmlformats.org/officeDocument/2006/relationships/hyperlink" Target="mailto:http://www.nhl.com/stats/player?navid=nav-sts-indiv" TargetMode="External"/><Relationship Id="rId7" Type="http://schemas.openxmlformats.org/officeDocument/2006/relationships/hyperlink" Target="http://thehockeymovement.com/advanced-stats-for-beer-league-hockey/"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476672"/>
            <a:ext cx="6552728" cy="1181689"/>
          </a:xfrm>
        </p:spPr>
        <p:txBody>
          <a:bodyPr>
            <a:noAutofit/>
          </a:bodyPr>
          <a:lstStyle/>
          <a:p>
            <a:pPr algn="ctr"/>
            <a:r>
              <a:rPr lang="en-US" sz="3200" dirty="0"/>
              <a:t>What is the value of an action in ice hockey?</a:t>
            </a:r>
            <a:endParaRPr lang="en-CA" sz="3200" dirty="0"/>
          </a:p>
        </p:txBody>
      </p:sp>
      <p:pic>
        <p:nvPicPr>
          <p:cNvPr id="6" name="Picture 5" descr="sfu-logo.jpg"/>
          <p:cNvPicPr>
            <a:picLocks noChangeAspect="1"/>
          </p:cNvPicPr>
          <p:nvPr/>
        </p:nvPicPr>
        <p:blipFill>
          <a:blip r:embed="rId3" cstate="print"/>
          <a:srcRect/>
          <a:stretch>
            <a:fillRect/>
          </a:stretch>
        </p:blipFill>
        <p:spPr bwMode="auto">
          <a:xfrm>
            <a:off x="7164288" y="116632"/>
            <a:ext cx="1844675" cy="928688"/>
          </a:xfrm>
          <a:prstGeom prst="rect">
            <a:avLst/>
          </a:prstGeom>
          <a:noFill/>
          <a:ln w="9525">
            <a:noFill/>
            <a:miter lim="800000"/>
            <a:headEnd/>
            <a:tailEnd/>
          </a:ln>
        </p:spPr>
      </p:pic>
      <p:grpSp>
        <p:nvGrpSpPr>
          <p:cNvPr id="19" name="Group 18"/>
          <p:cNvGrpSpPr/>
          <p:nvPr/>
        </p:nvGrpSpPr>
        <p:grpSpPr>
          <a:xfrm>
            <a:off x="683568" y="2900068"/>
            <a:ext cx="1656184" cy="2160240"/>
            <a:chOff x="683568" y="2204864"/>
            <a:chExt cx="1656184" cy="2160240"/>
          </a:xfrm>
        </p:grpSpPr>
        <p:pic>
          <p:nvPicPr>
            <p:cNvPr id="7" name="Picture 6" descr="20141120_145911.jpg"/>
            <p:cNvPicPr>
              <a:picLocks noChangeAspect="1"/>
            </p:cNvPicPr>
            <p:nvPr/>
          </p:nvPicPr>
          <p:blipFill>
            <a:blip r:embed="rId4"/>
            <a:stretch>
              <a:fillRect/>
            </a:stretch>
          </p:blipFill>
          <p:spPr>
            <a:xfrm>
              <a:off x="755577" y="2636912"/>
              <a:ext cx="1425758" cy="1728192"/>
            </a:xfrm>
            <a:prstGeom prst="rect">
              <a:avLst/>
            </a:prstGeom>
          </p:spPr>
        </p:pic>
        <p:sp>
          <p:nvSpPr>
            <p:cNvPr id="4" name="TextBox 3"/>
            <p:cNvSpPr txBox="1"/>
            <p:nvPr/>
          </p:nvSpPr>
          <p:spPr>
            <a:xfrm>
              <a:off x="683568" y="2204864"/>
              <a:ext cx="1656184" cy="369332"/>
            </a:xfrm>
            <a:prstGeom prst="rect">
              <a:avLst/>
            </a:prstGeom>
            <a:noFill/>
          </p:spPr>
          <p:txBody>
            <a:bodyPr wrap="square" rtlCol="0">
              <a:spAutoFit/>
            </a:bodyPr>
            <a:lstStyle/>
            <a:p>
              <a:r>
                <a:rPr lang="en-US"/>
                <a:t>Kurt Routley</a:t>
              </a:r>
            </a:p>
          </p:txBody>
        </p:sp>
      </p:grpSp>
      <p:grpSp>
        <p:nvGrpSpPr>
          <p:cNvPr id="18" name="Group 17"/>
          <p:cNvGrpSpPr/>
          <p:nvPr/>
        </p:nvGrpSpPr>
        <p:grpSpPr>
          <a:xfrm>
            <a:off x="2267744" y="2900068"/>
            <a:ext cx="1872208" cy="2152178"/>
            <a:chOff x="2267744" y="2204864"/>
            <a:chExt cx="1872208" cy="2152178"/>
          </a:xfrm>
        </p:grpSpPr>
        <p:pic>
          <p:nvPicPr>
            <p:cNvPr id="3" name="Picture 2" descr="oliv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1760" y="2597843"/>
              <a:ext cx="1229690" cy="1759199"/>
            </a:xfrm>
            <a:prstGeom prst="rect">
              <a:avLst/>
            </a:prstGeom>
          </p:spPr>
        </p:pic>
        <p:sp>
          <p:nvSpPr>
            <p:cNvPr id="9" name="TextBox 8"/>
            <p:cNvSpPr txBox="1"/>
            <p:nvPr/>
          </p:nvSpPr>
          <p:spPr>
            <a:xfrm>
              <a:off x="2267744" y="2204864"/>
              <a:ext cx="1872208" cy="369332"/>
            </a:xfrm>
            <a:prstGeom prst="rect">
              <a:avLst/>
            </a:prstGeom>
            <a:noFill/>
          </p:spPr>
          <p:txBody>
            <a:bodyPr wrap="square" rtlCol="0">
              <a:spAutoFit/>
            </a:bodyPr>
            <a:lstStyle/>
            <a:p>
              <a:r>
                <a:rPr lang="en-US"/>
                <a:t>Oliver Schulte</a:t>
              </a:r>
            </a:p>
          </p:txBody>
        </p:sp>
      </p:grpSp>
      <p:grpSp>
        <p:nvGrpSpPr>
          <p:cNvPr id="17" name="Group 16"/>
          <p:cNvGrpSpPr/>
          <p:nvPr/>
        </p:nvGrpSpPr>
        <p:grpSpPr>
          <a:xfrm>
            <a:off x="5724128" y="2900068"/>
            <a:ext cx="1872208" cy="2185116"/>
            <a:chOff x="5724128" y="2204864"/>
            <a:chExt cx="1872208" cy="2185116"/>
          </a:xfrm>
        </p:grpSpPr>
        <p:sp>
          <p:nvSpPr>
            <p:cNvPr id="11" name="TextBox 10"/>
            <p:cNvSpPr txBox="1"/>
            <p:nvPr/>
          </p:nvSpPr>
          <p:spPr>
            <a:xfrm>
              <a:off x="5724128" y="2204864"/>
              <a:ext cx="1872208" cy="369332"/>
            </a:xfrm>
            <a:prstGeom prst="rect">
              <a:avLst/>
            </a:prstGeom>
            <a:noFill/>
          </p:spPr>
          <p:txBody>
            <a:bodyPr wrap="square" rtlCol="0">
              <a:spAutoFit/>
            </a:bodyPr>
            <a:lstStyle/>
            <a:p>
              <a:r>
                <a:rPr lang="en-US"/>
                <a:t>Tim Schwartz</a:t>
              </a:r>
            </a:p>
          </p:txBody>
        </p:sp>
        <p:pic>
          <p:nvPicPr>
            <p:cNvPr id="12" name="Picture 11" descr="tim.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0152" y="2564904"/>
              <a:ext cx="1224136" cy="1825076"/>
            </a:xfrm>
            <a:prstGeom prst="rect">
              <a:avLst/>
            </a:prstGeom>
          </p:spPr>
        </p:pic>
      </p:grpSp>
      <p:grpSp>
        <p:nvGrpSpPr>
          <p:cNvPr id="16" name="Group 15"/>
          <p:cNvGrpSpPr/>
          <p:nvPr/>
        </p:nvGrpSpPr>
        <p:grpSpPr>
          <a:xfrm>
            <a:off x="4175956" y="2900068"/>
            <a:ext cx="1872208" cy="2146375"/>
            <a:chOff x="4175956" y="2204864"/>
            <a:chExt cx="1872208" cy="2146375"/>
          </a:xfrm>
        </p:grpSpPr>
        <p:sp>
          <p:nvSpPr>
            <p:cNvPr id="10" name="TextBox 9"/>
            <p:cNvSpPr txBox="1"/>
            <p:nvPr/>
          </p:nvSpPr>
          <p:spPr>
            <a:xfrm>
              <a:off x="4175956" y="2204864"/>
              <a:ext cx="1872208" cy="369332"/>
            </a:xfrm>
            <a:prstGeom prst="rect">
              <a:avLst/>
            </a:prstGeom>
            <a:noFill/>
          </p:spPr>
          <p:txBody>
            <a:bodyPr wrap="square" rtlCol="0">
              <a:spAutoFit/>
            </a:bodyPr>
            <a:lstStyle/>
            <a:p>
              <a:r>
                <a:rPr lang="en-US"/>
                <a:t>Zeyu Zhao</a:t>
              </a:r>
            </a:p>
          </p:txBody>
        </p:sp>
        <p:pic>
          <p:nvPicPr>
            <p:cNvPr id="15" name="Picture 14" descr="jeffery.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11960" y="2603646"/>
              <a:ext cx="1152127" cy="1747593"/>
            </a:xfrm>
            <a:prstGeom prst="rect">
              <a:avLst/>
            </a:prstGeom>
          </p:spPr>
        </p:pic>
      </p:grpSp>
      <p:sp>
        <p:nvSpPr>
          <p:cNvPr id="20" name="Title 1"/>
          <p:cNvSpPr txBox="1">
            <a:spLocks/>
          </p:cNvSpPr>
          <p:nvPr/>
        </p:nvSpPr>
        <p:spPr>
          <a:xfrm>
            <a:off x="323528" y="1628800"/>
            <a:ext cx="6552728" cy="720080"/>
          </a:xfrm>
          <a:prstGeom prst="rect">
            <a:avLst/>
          </a:prstGeom>
        </p:spPr>
        <p:txBody>
          <a:bodyPr vert="horz" anchor="b">
            <a:noAutofit/>
            <a:scene3d>
              <a:camera prst="orthographicFront"/>
              <a:lightRig rig="soft" dir="t"/>
            </a:scene3d>
            <a:sp3d prstMaterial="softEdge">
              <a:bevelT w="25400" h="25400"/>
            </a:sp3d>
          </a:bodyPr>
          <a:lstStyle>
            <a:lvl1pPr algn="r"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mj-lt"/>
                <a:ea typeface="+mj-ea"/>
                <a:cs typeface="+mj-cs"/>
              </a:defRPr>
            </a:lvl1pPr>
          </a:lstStyle>
          <a:p>
            <a:pPr algn="ctr"/>
            <a:r>
              <a:rPr lang="en-US" sz="2400" dirty="0" smtClean="0"/>
              <a:t>Learning a Q-function for the NHL</a:t>
            </a:r>
            <a:endParaRPr lang="en-CA" sz="2400" dirty="0"/>
          </a:p>
        </p:txBody>
      </p:sp>
      <p:sp>
        <p:nvSpPr>
          <p:cNvPr id="22" name="TextBox 21"/>
          <p:cNvSpPr txBox="1"/>
          <p:nvPr/>
        </p:nvSpPr>
        <p:spPr>
          <a:xfrm>
            <a:off x="7308304" y="2900068"/>
            <a:ext cx="1872208" cy="369332"/>
          </a:xfrm>
          <a:prstGeom prst="rect">
            <a:avLst/>
          </a:prstGeom>
          <a:noFill/>
        </p:spPr>
        <p:txBody>
          <a:bodyPr wrap="square" rtlCol="0">
            <a:spAutoFit/>
          </a:bodyPr>
          <a:lstStyle/>
          <a:p>
            <a:r>
              <a:rPr lang="en-US"/>
              <a:t>Sajjad Gholami</a:t>
            </a:r>
          </a:p>
        </p:txBody>
      </p:sp>
      <p:pic>
        <p:nvPicPr>
          <p:cNvPr id="5" name="Sajjad.jpg" descr="/Users/oschulte/Documents/svn-projects/punch-srl/join-bayes/lectures/photos/Sajjad.jpg"/>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7308304" y="3384376"/>
            <a:ext cx="1620331" cy="1628800"/>
          </a:xfrm>
          <a:prstGeom prst="rect">
            <a:avLst/>
          </a:prstGeom>
        </p:spPr>
      </p:pic>
    </p:spTree>
    <p:extLst>
      <p:ext uri="{BB962C8B-B14F-4D97-AF65-F5344CB8AC3E}">
        <p14:creationId xmlns:p14="http://schemas.microsoft.com/office/powerpoint/2010/main" val="27890685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95536" y="836712"/>
            <a:ext cx="8382000" cy="1829761"/>
          </a:xfrm>
        </p:spPr>
        <p:txBody>
          <a:bodyPr>
            <a:normAutofit/>
          </a:bodyPr>
          <a:lstStyle/>
          <a:p>
            <a:pPr algn="ctr"/>
            <a:r>
              <a:rPr lang="en-US" sz="3600" dirty="0" smtClean="0"/>
              <a:t>Reinforcement Learning and Action Values</a:t>
            </a:r>
            <a:endParaRPr lang="en-US" sz="3600" dirty="0"/>
          </a:p>
        </p:txBody>
      </p:sp>
      <p:sp>
        <p:nvSpPr>
          <p:cNvPr id="6" name="Subtitle 5"/>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10</a:t>
            </a:fld>
            <a:r>
              <a:rPr lang="en-CA" smtClean="0"/>
              <a:t>/68</a:t>
            </a:r>
            <a:endParaRPr lang="en-CA" dirty="0"/>
          </a:p>
        </p:txBody>
      </p:sp>
    </p:spTree>
    <p:extLst>
      <p:ext uri="{BB962C8B-B14F-4D97-AF65-F5344CB8AC3E}">
        <p14:creationId xmlns:p14="http://schemas.microsoft.com/office/powerpoint/2010/main" val="122710939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The </a:t>
            </a:r>
            <a:r>
              <a:rPr lang="en-US" b="1" u="sng" dirty="0" smtClean="0"/>
              <a:t>action-value function</a:t>
            </a:r>
            <a:r>
              <a:rPr lang="en-US" b="1" dirty="0" smtClean="0"/>
              <a:t> </a:t>
            </a:r>
            <a:r>
              <a:rPr lang="en-US" dirty="0" smtClean="0"/>
              <a:t>in reinforcement learning is just what we need.</a:t>
            </a:r>
          </a:p>
          <a:p>
            <a:r>
              <a:rPr lang="en-US" dirty="0" smtClean="0"/>
              <a:t>Incorporates</a:t>
            </a:r>
          </a:p>
          <a:p>
            <a:pPr lvl="1"/>
            <a:r>
              <a:rPr lang="en-US" dirty="0" smtClean="0"/>
              <a:t>context</a:t>
            </a:r>
          </a:p>
          <a:p>
            <a:pPr lvl="1"/>
            <a:r>
              <a:rPr lang="en-US" dirty="0" err="1" smtClean="0"/>
              <a:t>lookahead</a:t>
            </a:r>
            <a:endParaRPr lang="en-US" dirty="0" smtClean="0"/>
          </a:p>
          <a:p>
            <a:r>
              <a:rPr lang="en-US" b="1" dirty="0" smtClean="0"/>
              <a:t>Familiar </a:t>
            </a:r>
            <a:r>
              <a:rPr lang="en-US" b="1" dirty="0"/>
              <a:t>in AI, revolutionary in sports analytics!</a:t>
            </a:r>
          </a:p>
          <a:p>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11</a:t>
            </a:fld>
            <a:r>
              <a:rPr lang="en-CA" smtClean="0"/>
              <a:t>/68</a:t>
            </a:r>
            <a:endParaRPr lang="en-CA" dirty="0"/>
          </a:p>
        </p:txBody>
      </p:sp>
      <p:sp>
        <p:nvSpPr>
          <p:cNvPr id="4" name="Title 3"/>
          <p:cNvSpPr>
            <a:spLocks noGrp="1"/>
          </p:cNvSpPr>
          <p:nvPr>
            <p:ph type="title"/>
          </p:nvPr>
        </p:nvSpPr>
        <p:spPr/>
        <p:txBody>
          <a:bodyPr>
            <a:normAutofit/>
          </a:bodyPr>
          <a:lstStyle/>
          <a:p>
            <a:r>
              <a:rPr lang="en-US" dirty="0" smtClean="0"/>
              <a:t>The Q-function</a:t>
            </a:r>
            <a:endParaRPr lang="en-US" dirty="0"/>
          </a:p>
        </p:txBody>
      </p:sp>
    </p:spTree>
    <p:extLst>
      <p:ext uri="{BB962C8B-B14F-4D97-AF65-F5344CB8AC3E}">
        <p14:creationId xmlns:p14="http://schemas.microsoft.com/office/powerpoint/2010/main" val="45205076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hlinkClick r:id="rId3"/>
              </a:rPr>
              <a:t>Value Iteration Demo</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12</a:t>
            </a:fld>
            <a:r>
              <a:rPr lang="en-CA" smtClean="0"/>
              <a:t>/68</a:t>
            </a:r>
            <a:endParaRPr lang="en-CA" dirty="0"/>
          </a:p>
        </p:txBody>
      </p:sp>
      <p:sp>
        <p:nvSpPr>
          <p:cNvPr id="4" name="Title 3"/>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127754758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3200400"/>
            <a:ext cx="8229600" cy="990600"/>
          </a:xfrm>
        </p:spPr>
        <p:txBody>
          <a:bodyPr>
            <a:noAutofit/>
          </a:bodyPr>
          <a:lstStyle/>
          <a:p>
            <a:r>
              <a:rPr lang="en-CA" sz="2400" dirty="0" smtClean="0"/>
              <a:t>How much does the action change the expected reward at the current state?</a:t>
            </a:r>
            <a:br>
              <a:rPr lang="en-CA" sz="2400" dirty="0" smtClean="0"/>
            </a:br>
            <a:endParaRPr lang="en-CA" sz="2400" dirty="0" smtClean="0"/>
          </a:p>
          <a:p>
            <a:r>
              <a:rPr lang="en-CA" sz="2400" dirty="0" smtClean="0"/>
              <a:t>Example: how much does the action change the chance of winning at the current state?</a:t>
            </a:r>
          </a:p>
          <a:p>
            <a:pPr>
              <a:buNone/>
            </a:pPr>
            <a:endParaRPr lang="en-CA" sz="2400" dirty="0" smtClean="0"/>
          </a:p>
        </p:txBody>
      </p:sp>
      <p:sp>
        <p:nvSpPr>
          <p:cNvPr id="3" name="Slide Number Placeholder 2"/>
          <p:cNvSpPr>
            <a:spLocks noGrp="1"/>
          </p:cNvSpPr>
          <p:nvPr>
            <p:ph type="sldNum" sz="quarter" idx="12"/>
          </p:nvPr>
        </p:nvSpPr>
        <p:spPr/>
        <p:txBody>
          <a:bodyPr/>
          <a:lstStyle/>
          <a:p>
            <a:fld id="{5EDF5FA6-DD6B-4890-9C26-B92C8A4088A5}" type="slidenum">
              <a:rPr lang="en-CA" smtClean="0"/>
              <a:pPr/>
              <a:t>13</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Action Impact</a:t>
            </a:r>
            <a:endParaRPr lang="en-CA" dirty="0"/>
          </a:p>
        </p:txBody>
      </p:sp>
      <p:sp>
        <p:nvSpPr>
          <p:cNvPr id="153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CA"/>
          </a:p>
        </p:txBody>
      </p:sp>
      <p:sp>
        <p:nvSpPr>
          <p:cNvPr id="15363" name="Rectangle 3"/>
          <p:cNvSpPr>
            <a:spLocks noChangeArrowheads="1"/>
          </p:cNvSpPr>
          <p:nvPr/>
        </p:nvSpPr>
        <p:spPr bwMode="auto">
          <a:xfrm>
            <a:off x="0" y="85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8" name="Object 7"/>
          <p:cNvGraphicFramePr>
            <a:graphicFrameLocks noChangeAspect="1"/>
          </p:cNvGraphicFramePr>
          <p:nvPr/>
        </p:nvGraphicFramePr>
        <p:xfrm>
          <a:off x="552616" y="1524000"/>
          <a:ext cx="6000584" cy="586523"/>
        </p:xfrm>
        <a:graphic>
          <a:graphicData uri="http://schemas.openxmlformats.org/presentationml/2006/ole">
            <mc:AlternateContent xmlns:mc="http://schemas.openxmlformats.org/markup-compatibility/2006">
              <mc:Choice xmlns:v="urn:schemas-microsoft-com:vml" Requires="v">
                <p:oleObj spid="_x0000_s1138" name="Equation" r:id="rId3" imgW="1689100" imgH="165100" progId="Equation.3">
                  <p:embed/>
                </p:oleObj>
              </mc:Choice>
              <mc:Fallback>
                <p:oleObj name="Equation" r:id="rId3" imgW="1689100" imgH="165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616" y="1524000"/>
                        <a:ext cx="6000584" cy="58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2514600" y="2400300"/>
            <a:ext cx="2209800" cy="646331"/>
          </a:xfrm>
          <a:prstGeom prst="rect">
            <a:avLst/>
          </a:prstGeom>
          <a:noFill/>
        </p:spPr>
        <p:txBody>
          <a:bodyPr wrap="square" rtlCol="0">
            <a:spAutoFit/>
          </a:bodyPr>
          <a:lstStyle/>
          <a:p>
            <a:r>
              <a:rPr lang="en-US" dirty="0" smtClean="0"/>
              <a:t>Expected reward after action</a:t>
            </a:r>
            <a:endParaRPr lang="en-US" dirty="0"/>
          </a:p>
        </p:txBody>
      </p:sp>
      <p:sp>
        <p:nvSpPr>
          <p:cNvPr id="10" name="TextBox 9"/>
          <p:cNvSpPr txBox="1"/>
          <p:nvPr/>
        </p:nvSpPr>
        <p:spPr>
          <a:xfrm>
            <a:off x="5410200" y="2400300"/>
            <a:ext cx="2209800" cy="646331"/>
          </a:xfrm>
          <a:prstGeom prst="rect">
            <a:avLst/>
          </a:prstGeom>
          <a:noFill/>
        </p:spPr>
        <p:txBody>
          <a:bodyPr wrap="square" rtlCol="0">
            <a:spAutoFit/>
          </a:bodyPr>
          <a:lstStyle/>
          <a:p>
            <a:r>
              <a:rPr lang="en-US" dirty="0" smtClean="0"/>
              <a:t>Expected reward before action</a:t>
            </a:r>
            <a:endParaRPr lang="en-US" dirty="0"/>
          </a:p>
        </p:txBody>
      </p:sp>
      <p:cxnSp>
        <p:nvCxnSpPr>
          <p:cNvPr id="12" name="Straight Arrow Connector 11"/>
          <p:cNvCxnSpPr/>
          <p:nvPr/>
        </p:nvCxnSpPr>
        <p:spPr>
          <a:xfrm flipV="1">
            <a:off x="3505200" y="2133600"/>
            <a:ext cx="762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019800" y="2133600"/>
            <a:ext cx="762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50119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81000" y="1844824"/>
            <a:ext cx="8077200" cy="1089466"/>
          </a:xfrm>
        </p:spPr>
        <p:txBody>
          <a:bodyPr>
            <a:noAutofit/>
          </a:bodyPr>
          <a:lstStyle/>
          <a:p>
            <a:pPr algn="ctr"/>
            <a:r>
              <a:rPr lang="en-US" sz="4000" dirty="0" smtClean="0"/>
              <a:t>A Markov Game Model </a:t>
            </a:r>
            <a:br>
              <a:rPr lang="en-US" sz="4000" dirty="0" smtClean="0"/>
            </a:br>
            <a:r>
              <a:rPr lang="en-US" sz="4000" dirty="0" smtClean="0"/>
              <a:t>for the NHL</a:t>
            </a:r>
            <a:endParaRPr lang="en-US" sz="4000" dirty="0"/>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14</a:t>
            </a:fld>
            <a:r>
              <a:rPr lang="en-CA" smtClean="0"/>
              <a:t>/68</a:t>
            </a:r>
            <a:endParaRPr lang="en-CA" dirty="0"/>
          </a:p>
        </p:txBody>
      </p:sp>
      <p:grpSp>
        <p:nvGrpSpPr>
          <p:cNvPr id="7" name="Group 6"/>
          <p:cNvGrpSpPr/>
          <p:nvPr/>
        </p:nvGrpSpPr>
        <p:grpSpPr>
          <a:xfrm>
            <a:off x="0" y="3140968"/>
            <a:ext cx="9014586" cy="1368151"/>
            <a:chOff x="35496" y="5085184"/>
            <a:chExt cx="9014586" cy="1368151"/>
          </a:xfrm>
        </p:grpSpPr>
        <p:pic>
          <p:nvPicPr>
            <p:cNvPr id="8" name="Picture 7" descr="Faceoff-2.jpg"/>
            <p:cNvPicPr>
              <a:picLocks noChangeAspect="1"/>
            </p:cNvPicPr>
            <p:nvPr/>
          </p:nvPicPr>
          <p:blipFill>
            <a:blip r:embed="rId2" cstate="print"/>
            <a:stretch>
              <a:fillRect/>
            </a:stretch>
          </p:blipFill>
          <p:spPr>
            <a:xfrm>
              <a:off x="35496" y="5129808"/>
              <a:ext cx="2232248" cy="1256539"/>
            </a:xfrm>
            <a:prstGeom prst="rect">
              <a:avLst/>
            </a:prstGeom>
          </p:spPr>
        </p:pic>
        <p:pic>
          <p:nvPicPr>
            <p:cNvPr id="9" name="Picture 8" descr="Takeaway.jpg"/>
            <p:cNvPicPr>
              <a:picLocks noChangeAspect="1"/>
            </p:cNvPicPr>
            <p:nvPr/>
          </p:nvPicPr>
          <p:blipFill>
            <a:blip r:embed="rId3" cstate="print"/>
            <a:stretch>
              <a:fillRect/>
            </a:stretch>
          </p:blipFill>
          <p:spPr>
            <a:xfrm>
              <a:off x="2627784" y="5085184"/>
              <a:ext cx="2196866" cy="1350824"/>
            </a:xfrm>
            <a:prstGeom prst="rect">
              <a:avLst/>
            </a:prstGeom>
          </p:spPr>
        </p:pic>
        <p:pic>
          <p:nvPicPr>
            <p:cNvPr id="10" name="Picture 9" descr="Hit-3.jpg"/>
            <p:cNvPicPr>
              <a:picLocks noChangeAspect="1"/>
            </p:cNvPicPr>
            <p:nvPr/>
          </p:nvPicPr>
          <p:blipFill>
            <a:blip r:embed="rId4" cstate="print"/>
            <a:stretch>
              <a:fillRect/>
            </a:stretch>
          </p:blipFill>
          <p:spPr>
            <a:xfrm>
              <a:off x="5292080" y="5095968"/>
              <a:ext cx="1180552" cy="1357367"/>
            </a:xfrm>
            <a:prstGeom prst="rect">
              <a:avLst/>
            </a:prstGeom>
          </p:spPr>
        </p:pic>
        <p:grpSp>
          <p:nvGrpSpPr>
            <p:cNvPr id="11" name="Group 10"/>
            <p:cNvGrpSpPr/>
            <p:nvPr/>
          </p:nvGrpSpPr>
          <p:grpSpPr>
            <a:xfrm>
              <a:off x="2339752" y="5733256"/>
              <a:ext cx="4464496" cy="45719"/>
              <a:chOff x="2339752" y="5733256"/>
              <a:chExt cx="4464496" cy="45719"/>
            </a:xfrm>
          </p:grpSpPr>
          <p:sp>
            <p:nvSpPr>
              <p:cNvPr id="13" name="Right Arrow 12"/>
              <p:cNvSpPr/>
              <p:nvPr/>
            </p:nvSpPr>
            <p:spPr>
              <a:xfrm>
                <a:off x="2339752" y="5733256"/>
                <a:ext cx="21602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ight Arrow 13"/>
              <p:cNvSpPr/>
              <p:nvPr/>
            </p:nvSpPr>
            <p:spPr>
              <a:xfrm>
                <a:off x="4932040" y="5733256"/>
                <a:ext cx="21602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ight Arrow 14"/>
              <p:cNvSpPr/>
              <p:nvPr/>
            </p:nvSpPr>
            <p:spPr>
              <a:xfrm>
                <a:off x="6588224" y="5733256"/>
                <a:ext cx="21602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2" name="Picture 11" descr="Shot.jpg"/>
            <p:cNvPicPr>
              <a:picLocks noChangeAspect="1"/>
            </p:cNvPicPr>
            <p:nvPr/>
          </p:nvPicPr>
          <p:blipFill>
            <a:blip r:embed="rId5" cstate="print"/>
            <a:stretch>
              <a:fillRect/>
            </a:stretch>
          </p:blipFill>
          <p:spPr>
            <a:xfrm>
              <a:off x="6896150" y="5085184"/>
              <a:ext cx="2153932" cy="1343040"/>
            </a:xfrm>
            <a:prstGeom prst="rect">
              <a:avLst/>
            </a:prstGeom>
          </p:spPr>
        </p:pic>
      </p:gr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112746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smtClean="0"/>
              <a:t>Transition graph with 5 parts:</a:t>
            </a:r>
          </a:p>
          <a:p>
            <a:pPr lvl="1"/>
            <a:r>
              <a:rPr lang="en-CA" dirty="0" smtClean="0"/>
              <a:t>Players/Agents P</a:t>
            </a:r>
          </a:p>
          <a:p>
            <a:pPr lvl="1"/>
            <a:r>
              <a:rPr lang="en-CA" dirty="0" smtClean="0"/>
              <a:t>States </a:t>
            </a:r>
            <a:r>
              <a:rPr lang="en-CA" b="1" i="1" dirty="0" smtClean="0"/>
              <a:t>S</a:t>
            </a:r>
          </a:p>
          <a:p>
            <a:pPr lvl="1"/>
            <a:r>
              <a:rPr lang="en-CA" dirty="0" smtClean="0"/>
              <a:t>Actions </a:t>
            </a:r>
            <a:r>
              <a:rPr lang="en-CA" b="1" i="1" dirty="0" smtClean="0"/>
              <a:t>A</a:t>
            </a:r>
          </a:p>
          <a:p>
            <a:pPr lvl="1"/>
            <a:r>
              <a:rPr lang="en-CA" dirty="0" smtClean="0"/>
              <a:t>Transition Probabilities </a:t>
            </a:r>
            <a:r>
              <a:rPr lang="en-CA" b="1" i="1" dirty="0" smtClean="0"/>
              <a:t>T</a:t>
            </a:r>
          </a:p>
          <a:p>
            <a:pPr lvl="1"/>
            <a:r>
              <a:rPr lang="en-CA" dirty="0" smtClean="0"/>
              <a:t>Rewards </a:t>
            </a:r>
            <a:r>
              <a:rPr lang="en-CA" b="1" i="1" dirty="0" smtClean="0"/>
              <a:t>R</a:t>
            </a:r>
          </a:p>
          <a:p>
            <a:r>
              <a:rPr lang="en-CA" b="1" dirty="0" smtClean="0"/>
              <a:t>Transitions, Rewards depend on state and </a:t>
            </a:r>
            <a:r>
              <a:rPr lang="en-CA" b="1" i="1" dirty="0" err="1" smtClean="0"/>
              <a:t>tuple</a:t>
            </a:r>
            <a:r>
              <a:rPr lang="en-CA" b="1" dirty="0" smtClean="0"/>
              <a:t> of actions, one for each agent.</a:t>
            </a:r>
            <a:endParaRPr lang="en-CA" dirty="0" smtClean="0"/>
          </a:p>
        </p:txBody>
      </p:sp>
      <p:sp>
        <p:nvSpPr>
          <p:cNvPr id="3" name="Slide Number Placeholder 2"/>
          <p:cNvSpPr>
            <a:spLocks noGrp="1"/>
          </p:cNvSpPr>
          <p:nvPr>
            <p:ph type="sldNum" sz="quarter" idx="12"/>
          </p:nvPr>
        </p:nvSpPr>
        <p:spPr/>
        <p:txBody>
          <a:bodyPr/>
          <a:lstStyle/>
          <a:p>
            <a:fld id="{5EDF5FA6-DD6B-4890-9C26-B92C8A4088A5}" type="slidenum">
              <a:rPr lang="en-CA" smtClean="0"/>
              <a:pPr/>
              <a:t>15</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Markov Game Model</a:t>
            </a:r>
            <a:endParaRPr lang="en-CA" dirty="0"/>
          </a:p>
        </p:txBody>
      </p:sp>
      <p:sp>
        <p:nvSpPr>
          <p:cNvPr id="5" name="Footer Placeholder 4"/>
          <p:cNvSpPr>
            <a:spLocks noGrp="1"/>
          </p:cNvSpPr>
          <p:nvPr>
            <p:ph type="ftr" sz="quarter" idx="11"/>
          </p:nvPr>
        </p:nvSpPr>
        <p:spPr>
          <a:xfrm>
            <a:off x="0" y="5029200"/>
            <a:ext cx="9144000" cy="524669"/>
          </a:xfrm>
        </p:spPr>
        <p:txBody>
          <a:bodyPr/>
          <a:lstStyle/>
          <a:p>
            <a:pPr algn="l"/>
            <a:r>
              <a:rPr lang="en-US" sz="1200" dirty="0" smtClean="0"/>
              <a:t>Littman, M. L. (1994), Markov games as a framework for multi-agent reinforcement learning, in ’ICML', pp. 157--163.  </a:t>
            </a:r>
            <a:endParaRPr lang="en-CA" sz="1200" dirty="0"/>
          </a:p>
        </p:txBody>
      </p:sp>
    </p:spTree>
    <p:extLst>
      <p:ext uri="{BB962C8B-B14F-4D97-AF65-F5344CB8AC3E}">
        <p14:creationId xmlns:p14="http://schemas.microsoft.com/office/powerpoint/2010/main" val="162725269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Players in our Markov game = {Home, Away}.</a:t>
            </a:r>
          </a:p>
          <a:p>
            <a:r>
              <a:rPr lang="en-US" dirty="0" smtClean="0"/>
              <a:t>Models </a:t>
            </a:r>
            <a:r>
              <a:rPr lang="en-US" i="1" dirty="0" smtClean="0"/>
              <a:t>average</a:t>
            </a:r>
            <a:r>
              <a:rPr lang="en-US" dirty="0" smtClean="0"/>
              <a:t> or </a:t>
            </a:r>
            <a:r>
              <a:rPr lang="en-US" i="1" dirty="0" smtClean="0"/>
              <a:t>random</a:t>
            </a:r>
            <a:r>
              <a:rPr lang="en-US" dirty="0" smtClean="0"/>
              <a:t> player.</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16</a:t>
            </a:fld>
            <a:r>
              <a:rPr lang="en-CA" smtClean="0"/>
              <a:t>/68</a:t>
            </a:r>
            <a:endParaRPr lang="en-CA" dirty="0"/>
          </a:p>
        </p:txBody>
      </p:sp>
      <p:sp>
        <p:nvSpPr>
          <p:cNvPr id="4" name="Title 3"/>
          <p:cNvSpPr>
            <a:spLocks noGrp="1"/>
          </p:cNvSpPr>
          <p:nvPr>
            <p:ph type="title"/>
          </p:nvPr>
        </p:nvSpPr>
        <p:spPr/>
        <p:txBody>
          <a:bodyPr/>
          <a:lstStyle/>
          <a:p>
            <a:r>
              <a:rPr lang="en-US" dirty="0" smtClean="0"/>
              <a:t>Team-Level </a:t>
            </a:r>
            <a:r>
              <a:rPr lang="en-US" dirty="0" err="1" smtClean="0"/>
              <a:t>Modelling</a:t>
            </a:r>
            <a:endParaRPr lang="en-US" dirty="0"/>
          </a:p>
        </p:txBody>
      </p:sp>
    </p:spTree>
    <p:extLst>
      <p:ext uri="{BB962C8B-B14F-4D97-AF65-F5344CB8AC3E}">
        <p14:creationId xmlns:p14="http://schemas.microsoft.com/office/powerpoint/2010/main" val="32837144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1947672"/>
          </a:xfrm>
        </p:spPr>
        <p:txBody>
          <a:bodyPr/>
          <a:lstStyle/>
          <a:p>
            <a:r>
              <a:rPr lang="en-CA" b="1" dirty="0" smtClean="0"/>
              <a:t>Context Features</a:t>
            </a:r>
          </a:p>
          <a:p>
            <a:pPr lvl="1"/>
            <a:r>
              <a:rPr lang="en-CA" dirty="0" smtClean="0"/>
              <a:t>Goal Differential </a:t>
            </a:r>
            <a:r>
              <a:rPr lang="en-CA" b="1" i="1" dirty="0" smtClean="0"/>
              <a:t>GD</a:t>
            </a:r>
          </a:p>
          <a:p>
            <a:pPr lvl="1"/>
            <a:r>
              <a:rPr lang="en-CA" dirty="0" smtClean="0"/>
              <a:t>Manpower Differential</a:t>
            </a:r>
            <a:r>
              <a:rPr lang="en-CA" b="1" dirty="0" smtClean="0"/>
              <a:t> </a:t>
            </a:r>
            <a:r>
              <a:rPr lang="en-CA" b="1" i="1" dirty="0" smtClean="0"/>
              <a:t>MD</a:t>
            </a:r>
          </a:p>
          <a:p>
            <a:pPr lvl="1"/>
            <a:r>
              <a:rPr lang="en-CA" dirty="0" smtClean="0"/>
              <a:t>Period </a:t>
            </a:r>
            <a:r>
              <a:rPr lang="en-CA" b="1" i="1" dirty="0" smtClean="0"/>
              <a:t>PR</a:t>
            </a:r>
          </a:p>
        </p:txBody>
      </p:sp>
      <p:sp>
        <p:nvSpPr>
          <p:cNvPr id="3" name="Slide Number Placeholder 2"/>
          <p:cNvSpPr>
            <a:spLocks noGrp="1"/>
          </p:cNvSpPr>
          <p:nvPr>
            <p:ph type="sldNum" sz="quarter" idx="12"/>
          </p:nvPr>
        </p:nvSpPr>
        <p:spPr/>
        <p:txBody>
          <a:bodyPr/>
          <a:lstStyle/>
          <a:p>
            <a:fld id="{5EDF5FA6-DD6B-4890-9C26-B92C8A4088A5}" type="slidenum">
              <a:rPr lang="en-CA" smtClean="0"/>
              <a:pPr/>
              <a:t>17</a:t>
            </a:fld>
            <a:r>
              <a:rPr lang="en-CA" dirty="0" smtClean="0"/>
              <a:t>/68</a:t>
            </a:r>
            <a:endParaRPr lang="en-CA" dirty="0"/>
          </a:p>
        </p:txBody>
      </p:sp>
      <p:sp>
        <p:nvSpPr>
          <p:cNvPr id="4" name="Title 3"/>
          <p:cNvSpPr>
            <a:spLocks noGrp="1"/>
          </p:cNvSpPr>
          <p:nvPr>
            <p:ph type="title"/>
          </p:nvPr>
        </p:nvSpPr>
        <p:spPr/>
        <p:txBody>
          <a:bodyPr>
            <a:normAutofit fontScale="90000"/>
          </a:bodyPr>
          <a:lstStyle/>
          <a:p>
            <a:pPr algn="ctr"/>
            <a:r>
              <a:rPr lang="en-CA" dirty="0" smtClean="0"/>
              <a:t>Markov Game Model: State Space</a:t>
            </a:r>
            <a:endParaRPr lang="en-CA" dirty="0"/>
          </a:p>
        </p:txBody>
      </p:sp>
    </p:spTree>
    <p:extLst>
      <p:ext uri="{BB962C8B-B14F-4D97-AF65-F5344CB8AC3E}">
        <p14:creationId xmlns:p14="http://schemas.microsoft.com/office/powerpoint/2010/main" val="42535387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smtClean="0"/>
              <a:t>13 Action Types</a:t>
            </a:r>
          </a:p>
        </p:txBody>
      </p:sp>
      <p:sp>
        <p:nvSpPr>
          <p:cNvPr id="3" name="Slide Number Placeholder 2"/>
          <p:cNvSpPr>
            <a:spLocks noGrp="1"/>
          </p:cNvSpPr>
          <p:nvPr>
            <p:ph type="sldNum" sz="quarter" idx="12"/>
          </p:nvPr>
        </p:nvSpPr>
        <p:spPr/>
        <p:txBody>
          <a:bodyPr/>
          <a:lstStyle/>
          <a:p>
            <a:fld id="{5EDF5FA6-DD6B-4890-9C26-B92C8A4088A5}" type="slidenum">
              <a:rPr lang="en-CA" smtClean="0"/>
              <a:pPr/>
              <a:t>18</a:t>
            </a:fld>
            <a:r>
              <a:rPr lang="en-CA" dirty="0" smtClean="0"/>
              <a:t>/68</a:t>
            </a:r>
            <a:endParaRPr lang="en-CA" dirty="0"/>
          </a:p>
        </p:txBody>
      </p:sp>
      <p:sp>
        <p:nvSpPr>
          <p:cNvPr id="4" name="Title 3"/>
          <p:cNvSpPr>
            <a:spLocks noGrp="1"/>
          </p:cNvSpPr>
          <p:nvPr>
            <p:ph type="title"/>
          </p:nvPr>
        </p:nvSpPr>
        <p:spPr/>
        <p:txBody>
          <a:bodyPr>
            <a:normAutofit fontScale="90000"/>
          </a:bodyPr>
          <a:lstStyle/>
          <a:p>
            <a:pPr algn="ctr"/>
            <a:r>
              <a:rPr lang="en-CA" dirty="0" smtClean="0"/>
              <a:t>Markov Game Model: Action Types</a:t>
            </a:r>
            <a:endParaRPr lang="en-CA" dirty="0"/>
          </a:p>
        </p:txBody>
      </p:sp>
      <p:graphicFrame>
        <p:nvGraphicFramePr>
          <p:cNvPr id="5" name="Table 4"/>
          <p:cNvGraphicFramePr>
            <a:graphicFrameLocks noGrp="1"/>
          </p:cNvGraphicFramePr>
          <p:nvPr>
            <p:extLst>
              <p:ext uri="{D42A27DB-BD31-4B8C-83A1-F6EECF244321}">
                <p14:modId xmlns:p14="http://schemas.microsoft.com/office/powerpoint/2010/main" val="1468044237"/>
              </p:ext>
            </p:extLst>
          </p:nvPr>
        </p:nvGraphicFramePr>
        <p:xfrm>
          <a:off x="4211960" y="1340768"/>
          <a:ext cx="3048000" cy="3708400"/>
        </p:xfrm>
        <a:graphic>
          <a:graphicData uri="http://schemas.openxmlformats.org/drawingml/2006/table">
            <a:tbl>
              <a:tblPr firstRow="1" bandRow="1">
                <a:tableStyleId>{5C22544A-7EE6-4342-B048-85BDC9FD1C3A}</a:tableStyleId>
              </a:tblPr>
              <a:tblGrid>
                <a:gridCol w="3048000"/>
              </a:tblGrid>
              <a:tr h="370840">
                <a:tc>
                  <a:txBody>
                    <a:bodyPr/>
                    <a:lstStyle/>
                    <a:p>
                      <a:pPr algn="ctr"/>
                      <a:r>
                        <a:rPr lang="en-CA" dirty="0" smtClean="0"/>
                        <a:t>Action</a:t>
                      </a:r>
                      <a:r>
                        <a:rPr lang="en-CA" baseline="0" dirty="0" smtClean="0"/>
                        <a:t> Types</a:t>
                      </a:r>
                      <a:endParaRPr lang="en-CA" dirty="0"/>
                    </a:p>
                  </a:txBody>
                  <a:tcPr/>
                </a:tc>
              </a:tr>
              <a:tr h="370840">
                <a:tc>
                  <a:txBody>
                    <a:bodyPr/>
                    <a:lstStyle/>
                    <a:p>
                      <a:pPr algn="ctr"/>
                      <a:r>
                        <a:rPr lang="en-CA" dirty="0" smtClean="0"/>
                        <a:t>Blocked Shot</a:t>
                      </a:r>
                      <a:endParaRPr lang="en-CA" dirty="0"/>
                    </a:p>
                  </a:txBody>
                  <a:tcPr/>
                </a:tc>
              </a:tr>
              <a:tr h="370840">
                <a:tc>
                  <a:txBody>
                    <a:bodyPr/>
                    <a:lstStyle/>
                    <a:p>
                      <a:pPr algn="ctr"/>
                      <a:r>
                        <a:rPr lang="en-CA" dirty="0" smtClean="0"/>
                        <a:t>Faceoff</a:t>
                      </a:r>
                      <a:endParaRPr lang="en-CA" dirty="0"/>
                    </a:p>
                  </a:txBody>
                  <a:tcPr/>
                </a:tc>
              </a:tr>
              <a:tr h="370840">
                <a:tc>
                  <a:txBody>
                    <a:bodyPr/>
                    <a:lstStyle/>
                    <a:p>
                      <a:pPr algn="ctr"/>
                      <a:r>
                        <a:rPr lang="en-CA" dirty="0" smtClean="0"/>
                        <a:t>Giveaway</a:t>
                      </a:r>
                      <a:endParaRPr lang="en-CA" dirty="0"/>
                    </a:p>
                  </a:txBody>
                  <a:tcPr/>
                </a:tc>
              </a:tr>
              <a:tr h="370840">
                <a:tc>
                  <a:txBody>
                    <a:bodyPr/>
                    <a:lstStyle/>
                    <a:p>
                      <a:pPr algn="ctr"/>
                      <a:r>
                        <a:rPr lang="en-CA" dirty="0" smtClean="0"/>
                        <a:t>Goal</a:t>
                      </a:r>
                      <a:endParaRPr lang="en-CA" dirty="0"/>
                    </a:p>
                  </a:txBody>
                  <a:tcPr/>
                </a:tc>
              </a:tr>
              <a:tr h="370840">
                <a:tc>
                  <a:txBody>
                    <a:bodyPr/>
                    <a:lstStyle/>
                    <a:p>
                      <a:pPr algn="ctr"/>
                      <a:r>
                        <a:rPr lang="en-CA" dirty="0" smtClean="0"/>
                        <a:t>Hit</a:t>
                      </a:r>
                      <a:endParaRPr lang="en-CA" dirty="0"/>
                    </a:p>
                  </a:txBody>
                  <a:tcPr/>
                </a:tc>
              </a:tr>
              <a:tr h="370840">
                <a:tc>
                  <a:txBody>
                    <a:bodyPr/>
                    <a:lstStyle/>
                    <a:p>
                      <a:pPr algn="ctr"/>
                      <a:r>
                        <a:rPr lang="en-CA" dirty="0" smtClean="0"/>
                        <a:t>Missed Shot</a:t>
                      </a:r>
                      <a:endParaRPr lang="en-CA" dirty="0"/>
                    </a:p>
                  </a:txBody>
                  <a:tcPr/>
                </a:tc>
              </a:tr>
              <a:tr h="370840">
                <a:tc>
                  <a:txBody>
                    <a:bodyPr/>
                    <a:lstStyle/>
                    <a:p>
                      <a:pPr algn="ctr"/>
                      <a:r>
                        <a:rPr lang="en-CA" dirty="0" smtClean="0"/>
                        <a:t>Shot</a:t>
                      </a:r>
                    </a:p>
                  </a:txBody>
                  <a:tcPr/>
                </a:tc>
              </a:tr>
              <a:tr h="370840">
                <a:tc>
                  <a:txBody>
                    <a:bodyPr/>
                    <a:lstStyle/>
                    <a:p>
                      <a:pPr algn="ctr"/>
                      <a:r>
                        <a:rPr lang="en-CA" dirty="0" smtClean="0"/>
                        <a:t>Takeaway</a:t>
                      </a:r>
                      <a:endParaRPr lang="en-CA" dirty="0"/>
                    </a:p>
                  </a:txBody>
                  <a:tcPr/>
                </a:tc>
              </a:tr>
              <a:tr h="370840">
                <a:tc>
                  <a:txBody>
                    <a:bodyPr/>
                    <a:lstStyle/>
                    <a:p>
                      <a:pPr algn="ctr"/>
                      <a:r>
                        <a:rPr lang="en-CA" dirty="0" smtClean="0"/>
                        <a:t>...</a:t>
                      </a:r>
                      <a:endParaRPr lang="en-CA" dirty="0"/>
                    </a:p>
                  </a:txBody>
                  <a:tcPr/>
                </a:tc>
              </a:tr>
            </a:tbl>
          </a:graphicData>
        </a:graphic>
      </p:graphicFrame>
      <p:pic>
        <p:nvPicPr>
          <p:cNvPr id="7" name="Picture 6" descr="Faceoff-2.jpg"/>
          <p:cNvPicPr>
            <a:picLocks noChangeAspect="1"/>
          </p:cNvPicPr>
          <p:nvPr/>
        </p:nvPicPr>
        <p:blipFill>
          <a:blip r:embed="rId3" cstate="print"/>
          <a:stretch>
            <a:fillRect/>
          </a:stretch>
        </p:blipFill>
        <p:spPr>
          <a:xfrm>
            <a:off x="35496" y="5129808"/>
            <a:ext cx="2232248" cy="1256539"/>
          </a:xfrm>
          <a:prstGeom prst="rect">
            <a:avLst/>
          </a:prstGeom>
        </p:spPr>
      </p:pic>
      <p:pic>
        <p:nvPicPr>
          <p:cNvPr id="8" name="Picture 7" descr="Takeaway.jpg"/>
          <p:cNvPicPr>
            <a:picLocks noChangeAspect="1"/>
          </p:cNvPicPr>
          <p:nvPr/>
        </p:nvPicPr>
        <p:blipFill>
          <a:blip r:embed="rId4" cstate="print"/>
          <a:stretch>
            <a:fillRect/>
          </a:stretch>
        </p:blipFill>
        <p:spPr>
          <a:xfrm>
            <a:off x="2627784" y="5085184"/>
            <a:ext cx="2196866" cy="1350824"/>
          </a:xfrm>
          <a:prstGeom prst="rect">
            <a:avLst/>
          </a:prstGeom>
        </p:spPr>
      </p:pic>
      <p:pic>
        <p:nvPicPr>
          <p:cNvPr id="9" name="Picture 8" descr="Hit-3.jpg"/>
          <p:cNvPicPr>
            <a:picLocks noChangeAspect="1"/>
          </p:cNvPicPr>
          <p:nvPr/>
        </p:nvPicPr>
        <p:blipFill>
          <a:blip r:embed="rId5" cstate="print"/>
          <a:stretch>
            <a:fillRect/>
          </a:stretch>
        </p:blipFill>
        <p:spPr>
          <a:xfrm>
            <a:off x="5292080" y="5095968"/>
            <a:ext cx="1180552" cy="1357367"/>
          </a:xfrm>
          <a:prstGeom prst="rect">
            <a:avLst/>
          </a:prstGeom>
        </p:spPr>
      </p:pic>
      <p:pic>
        <p:nvPicPr>
          <p:cNvPr id="11" name="Picture 10" descr="Shot.jpg"/>
          <p:cNvPicPr>
            <a:picLocks noChangeAspect="1"/>
          </p:cNvPicPr>
          <p:nvPr/>
        </p:nvPicPr>
        <p:blipFill>
          <a:blip r:embed="rId6" cstate="print"/>
          <a:stretch>
            <a:fillRect/>
          </a:stretch>
        </p:blipFill>
        <p:spPr>
          <a:xfrm>
            <a:off x="6896150" y="5085184"/>
            <a:ext cx="2153932" cy="1343040"/>
          </a:xfrm>
          <a:prstGeom prst="rect">
            <a:avLst/>
          </a:prstGeom>
        </p:spPr>
      </p:pic>
    </p:spTree>
    <p:extLst>
      <p:ext uri="{BB962C8B-B14F-4D97-AF65-F5344CB8AC3E}">
        <p14:creationId xmlns:p14="http://schemas.microsoft.com/office/powerpoint/2010/main" val="127762154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smtClean="0"/>
              <a:t>Use action description notation (Levesque et al, 1998)</a:t>
            </a:r>
          </a:p>
          <a:p>
            <a:pPr lvl="1"/>
            <a:r>
              <a:rPr lang="en-CA" dirty="0" smtClean="0"/>
              <a:t>Actions written in form a(T,L)</a:t>
            </a:r>
          </a:p>
          <a:p>
            <a:pPr lvl="2"/>
            <a:r>
              <a:rPr lang="en-CA" dirty="0" smtClean="0"/>
              <a:t>Action a</a:t>
            </a:r>
          </a:p>
          <a:p>
            <a:pPr lvl="2"/>
            <a:r>
              <a:rPr lang="en-CA" dirty="0" smtClean="0"/>
              <a:t>Team T</a:t>
            </a:r>
          </a:p>
          <a:p>
            <a:pPr lvl="2"/>
            <a:r>
              <a:rPr lang="en-CA" dirty="0" smtClean="0"/>
              <a:t>Location/Zone </a:t>
            </a:r>
            <a:r>
              <a:rPr lang="en-CA" dirty="0"/>
              <a:t>L</a:t>
            </a:r>
            <a:endParaRPr lang="en-CA" dirty="0" smtClean="0"/>
          </a:p>
          <a:p>
            <a:pPr lvl="1"/>
            <a:endParaRPr lang="en-CA" dirty="0" smtClean="0"/>
          </a:p>
          <a:p>
            <a:pPr lvl="1"/>
            <a:r>
              <a:rPr lang="en-CA" dirty="0" smtClean="0"/>
              <a:t>faceoff(</a:t>
            </a:r>
            <a:r>
              <a:rPr lang="en-CA" dirty="0" err="1" smtClean="0"/>
              <a:t>Home,Neutral</a:t>
            </a:r>
            <a:r>
              <a:rPr lang="en-CA" dirty="0" smtClean="0"/>
              <a:t>)</a:t>
            </a:r>
          </a:p>
          <a:p>
            <a:pPr lvl="1"/>
            <a:r>
              <a:rPr lang="en-CA" dirty="0" smtClean="0"/>
              <a:t>shot(</a:t>
            </a:r>
            <a:r>
              <a:rPr lang="en-CA" dirty="0" err="1" smtClean="0"/>
              <a:t>Home,Offensive</a:t>
            </a:r>
            <a:r>
              <a:rPr lang="en-CA" dirty="0" smtClean="0"/>
              <a:t>)</a:t>
            </a:r>
          </a:p>
          <a:p>
            <a:pPr lvl="1"/>
            <a:r>
              <a:rPr lang="en-CA" dirty="0" smtClean="0"/>
              <a:t>hit(</a:t>
            </a:r>
            <a:r>
              <a:rPr lang="en-CA" dirty="0" err="1" smtClean="0"/>
              <a:t>Away,Defensive</a:t>
            </a:r>
            <a:r>
              <a:rPr lang="en-CA" dirty="0" smtClean="0"/>
              <a:t>)</a:t>
            </a:r>
            <a:endParaRPr lang="en-CA"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19</a:t>
            </a:fld>
            <a:r>
              <a:rPr lang="en-CA" dirty="0" smtClean="0"/>
              <a:t>/68</a:t>
            </a:r>
            <a:endParaRPr lang="en-CA" dirty="0"/>
          </a:p>
        </p:txBody>
      </p:sp>
      <p:sp>
        <p:nvSpPr>
          <p:cNvPr id="4" name="Title 3"/>
          <p:cNvSpPr>
            <a:spLocks noGrp="1"/>
          </p:cNvSpPr>
          <p:nvPr>
            <p:ph type="title"/>
          </p:nvPr>
        </p:nvSpPr>
        <p:spPr/>
        <p:txBody>
          <a:bodyPr>
            <a:normAutofit/>
          </a:bodyPr>
          <a:lstStyle/>
          <a:p>
            <a:pPr algn="ctr"/>
            <a:r>
              <a:rPr lang="en-CA" dirty="0" smtClean="0"/>
              <a:t>Markov Game Model: Actions</a:t>
            </a:r>
            <a:endParaRPr lang="en-CA" dirty="0"/>
          </a:p>
        </p:txBody>
      </p:sp>
      <p:pic>
        <p:nvPicPr>
          <p:cNvPr id="5" name="Picture 4" descr="Hit-2.jpg"/>
          <p:cNvPicPr>
            <a:picLocks noChangeAspect="1"/>
          </p:cNvPicPr>
          <p:nvPr/>
        </p:nvPicPr>
        <p:blipFill>
          <a:blip r:embed="rId2" cstate="print"/>
          <a:stretch>
            <a:fillRect/>
          </a:stretch>
        </p:blipFill>
        <p:spPr>
          <a:xfrm>
            <a:off x="4572000" y="4149080"/>
            <a:ext cx="1943100" cy="1524000"/>
          </a:xfrm>
          <a:prstGeom prst="rect">
            <a:avLst/>
          </a:prstGeom>
        </p:spPr>
      </p:pic>
    </p:spTree>
    <p:extLst>
      <p:ext uri="{BB962C8B-B14F-4D97-AF65-F5344CB8AC3E}">
        <p14:creationId xmlns:p14="http://schemas.microsoft.com/office/powerpoint/2010/main" val="156367303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North American Sports: </a:t>
            </a:r>
            <a:r>
              <a:rPr lang="en-US" dirty="0">
                <a:hlinkClick r:id="rId3"/>
              </a:rPr>
              <a:t>$485 Billion</a:t>
            </a:r>
            <a:endParaRPr lang="en-US" dirty="0"/>
          </a:p>
          <a:p>
            <a:r>
              <a:rPr lang="en-US" dirty="0"/>
              <a:t>Sports Analytics: </a:t>
            </a:r>
          </a:p>
          <a:p>
            <a:pPr lvl="1"/>
            <a:r>
              <a:rPr lang="en-US" dirty="0"/>
              <a:t>growing in industry. </a:t>
            </a:r>
          </a:p>
          <a:p>
            <a:pPr lvl="2"/>
            <a:r>
              <a:rPr lang="en-US" dirty="0"/>
              <a:t>$72.5M Investment in </a:t>
            </a:r>
            <a:r>
              <a:rPr lang="en-US" dirty="0">
                <a:hlinkClick r:id="rId4"/>
              </a:rPr>
              <a:t>Hudl</a:t>
            </a:r>
            <a:r>
              <a:rPr lang="en-US" dirty="0"/>
              <a:t>.</a:t>
            </a:r>
          </a:p>
          <a:p>
            <a:pPr lvl="1"/>
            <a:r>
              <a:rPr lang="en-US" dirty="0"/>
              <a:t>growing in academia.</a:t>
            </a:r>
          </a:p>
          <a:p>
            <a:pPr lvl="2"/>
            <a:r>
              <a:rPr lang="en-US" dirty="0"/>
              <a:t>#Sports Analytics papers 2008-2015 = </a:t>
            </a:r>
            <a:br>
              <a:rPr lang="en-US" dirty="0"/>
            </a:br>
            <a:r>
              <a:rPr lang="en-US" dirty="0"/>
              <a:t>7x #applied operations research papers.</a:t>
            </a:r>
          </a:p>
          <a:p>
            <a:r>
              <a:rPr lang="en-US" dirty="0"/>
              <a:t>AI</a:t>
            </a:r>
          </a:p>
          <a:p>
            <a:pPr lvl="1"/>
            <a:r>
              <a:rPr lang="en-US" dirty="0" err="1"/>
              <a:t>modelling</a:t>
            </a:r>
            <a:r>
              <a:rPr lang="en-US" dirty="0"/>
              <a:t> and learning game strategies.</a:t>
            </a:r>
          </a:p>
          <a:p>
            <a:pPr lvl="1"/>
            <a:r>
              <a:rPr lang="en-US" dirty="0"/>
              <a:t>multi-agent systems.</a:t>
            </a:r>
          </a:p>
          <a:p>
            <a:pPr lvl="1"/>
            <a:r>
              <a:rPr lang="en-US" dirty="0"/>
              <a:t>structured data.</a:t>
            </a:r>
          </a:p>
        </p:txBody>
      </p:sp>
      <p:sp>
        <p:nvSpPr>
          <p:cNvPr id="3" name="Slide Number Placeholder 2"/>
          <p:cNvSpPr>
            <a:spLocks noGrp="1"/>
          </p:cNvSpPr>
          <p:nvPr>
            <p:ph type="sldNum" sz="quarter" idx="12"/>
          </p:nvPr>
        </p:nvSpPr>
        <p:spPr/>
        <p:txBody>
          <a:bodyPr/>
          <a:lstStyle/>
          <a:p>
            <a:fld id="{5EDF5FA6-DD6B-4890-9C26-B92C8A4088A5}" type="slidenum">
              <a:rPr lang="en-CA" smtClean="0"/>
              <a:pPr/>
              <a:t>2</a:t>
            </a:fld>
            <a:r>
              <a:rPr lang="en-CA" dirty="0" smtClean="0"/>
              <a:t>/68</a:t>
            </a:r>
            <a:endParaRPr lang="en-CA" dirty="0"/>
          </a:p>
        </p:txBody>
      </p:sp>
      <p:sp>
        <p:nvSpPr>
          <p:cNvPr id="4" name="Title 3"/>
          <p:cNvSpPr>
            <a:spLocks noGrp="1"/>
          </p:cNvSpPr>
          <p:nvPr>
            <p:ph type="title"/>
          </p:nvPr>
        </p:nvSpPr>
        <p:spPr/>
        <p:txBody>
          <a:bodyPr>
            <a:normAutofit fontScale="90000"/>
          </a:bodyPr>
          <a:lstStyle/>
          <a:p>
            <a:r>
              <a:rPr lang="en-US" dirty="0" smtClean="0"/>
              <a:t>AI </a:t>
            </a:r>
            <a:r>
              <a:rPr lang="en-US" dirty="0"/>
              <a:t>Meets Sports </a:t>
            </a:r>
            <a:r>
              <a:rPr lang="en-US" dirty="0" smtClean="0"/>
              <a:t>Analytics Meets Big Data</a:t>
            </a:r>
            <a:endParaRPr lang="en-US" dirty="0"/>
          </a:p>
        </p:txBody>
      </p:sp>
      <p:sp>
        <p:nvSpPr>
          <p:cNvPr id="5" name="Footer Placeholder 4"/>
          <p:cNvSpPr>
            <a:spLocks noGrp="1"/>
          </p:cNvSpPr>
          <p:nvPr>
            <p:ph type="ftr" sz="quarter" idx="11"/>
          </p:nvPr>
        </p:nvSpPr>
        <p:spPr>
          <a:xfrm>
            <a:off x="2627784" y="5877272"/>
            <a:ext cx="6336704" cy="581149"/>
          </a:xfrm>
        </p:spPr>
        <p:txBody>
          <a:bodyPr/>
          <a:lstStyle/>
          <a:p>
            <a:pPr algn="l"/>
            <a:r>
              <a:rPr lang="en-CA" dirty="0"/>
              <a:t>Cochran, J. J. “The emergence of sports analytics” </a:t>
            </a:r>
            <a:r>
              <a:rPr lang="en-CA" i="1" dirty="0"/>
              <a:t>Analytics</a:t>
            </a:r>
            <a:r>
              <a:rPr lang="en-CA" dirty="0"/>
              <a:t>, 2010, 36-39.</a:t>
            </a:r>
          </a:p>
          <a:p>
            <a:pPr algn="l"/>
            <a:r>
              <a:rPr lang="en-US"/>
              <a:t>Coleman, B. J. “Identifying the players in sports analytics” </a:t>
            </a:r>
            <a:r>
              <a:rPr lang="en-US" i="1"/>
              <a:t>Research Interfaces</a:t>
            </a:r>
            <a:r>
              <a:rPr lang="en-US"/>
              <a:t>, 2012, 42, 109-118.</a:t>
            </a:r>
            <a:endParaRPr lang="en-CA"/>
          </a:p>
          <a:p>
            <a:pPr algn="l"/>
            <a:r>
              <a:rPr lang="en-CA" dirty="0"/>
              <a:t> </a:t>
            </a:r>
          </a:p>
        </p:txBody>
      </p:sp>
    </p:spTree>
    <p:extLst>
      <p:ext uri="{BB962C8B-B14F-4D97-AF65-F5344CB8AC3E}">
        <p14:creationId xmlns:p14="http://schemas.microsoft.com/office/powerpoint/2010/main" val="390047658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CA" dirty="0" smtClean="0"/>
              <a:t>Transition probabilities are estimated from observances in play-by-play data</a:t>
            </a:r>
          </a:p>
          <a:p>
            <a:pPr lvl="1"/>
            <a:r>
              <a:rPr lang="en-CA" dirty="0" smtClean="0"/>
              <a:t>Record occurrences of state s as </a:t>
            </a:r>
            <a:r>
              <a:rPr lang="en-CA" dirty="0" err="1" smtClean="0"/>
              <a:t>Occ</a:t>
            </a:r>
            <a:r>
              <a:rPr lang="en-CA" dirty="0" smtClean="0"/>
              <a:t>(s)</a:t>
            </a:r>
          </a:p>
          <a:p>
            <a:pPr lvl="1"/>
            <a:r>
              <a:rPr lang="en-CA" dirty="0" smtClean="0"/>
              <a:t>Record occurrences of transition as </a:t>
            </a:r>
            <a:r>
              <a:rPr lang="en-CA" dirty="0" err="1" smtClean="0"/>
              <a:t>Occ</a:t>
            </a:r>
            <a:r>
              <a:rPr lang="en-CA" dirty="0" smtClean="0"/>
              <a:t>(</a:t>
            </a:r>
            <a:r>
              <a:rPr lang="en-CA" dirty="0" err="1" smtClean="0"/>
              <a:t>s,s</a:t>
            </a:r>
            <a:r>
              <a:rPr lang="en-CA" dirty="0" smtClean="0"/>
              <a:t>’)</a:t>
            </a:r>
          </a:p>
          <a:p>
            <a:pPr lvl="1"/>
            <a:r>
              <a:rPr lang="en-CA" dirty="0" smtClean="0"/>
              <a:t>Parameter Learning.</a:t>
            </a:r>
          </a:p>
          <a:p>
            <a:pPr lvl="2"/>
            <a:r>
              <a:rPr lang="en-CA" dirty="0" smtClean="0"/>
              <a:t>Transition probabilities T estimated as </a:t>
            </a:r>
            <a:br>
              <a:rPr lang="en-CA" dirty="0" smtClean="0"/>
            </a:br>
            <a:r>
              <a:rPr lang="en-CA" dirty="0" err="1" smtClean="0"/>
              <a:t>Occ</a:t>
            </a:r>
            <a:r>
              <a:rPr lang="en-CA" dirty="0" smtClean="0"/>
              <a:t>(</a:t>
            </a:r>
            <a:r>
              <a:rPr lang="en-CA" dirty="0" err="1" smtClean="0"/>
              <a:t>s,s</a:t>
            </a:r>
            <a:r>
              <a:rPr lang="en-CA" dirty="0" smtClean="0"/>
              <a:t>’) / </a:t>
            </a:r>
            <a:r>
              <a:rPr lang="en-CA" dirty="0" err="1" smtClean="0"/>
              <a:t>Occ</a:t>
            </a:r>
            <a:r>
              <a:rPr lang="en-CA" dirty="0" smtClean="0"/>
              <a:t>(s).</a:t>
            </a:r>
          </a:p>
        </p:txBody>
      </p:sp>
      <p:sp>
        <p:nvSpPr>
          <p:cNvPr id="3" name="Slide Number Placeholder 2"/>
          <p:cNvSpPr>
            <a:spLocks noGrp="1"/>
          </p:cNvSpPr>
          <p:nvPr>
            <p:ph type="sldNum" sz="quarter" idx="12"/>
          </p:nvPr>
        </p:nvSpPr>
        <p:spPr/>
        <p:txBody>
          <a:bodyPr/>
          <a:lstStyle/>
          <a:p>
            <a:fld id="{5EDF5FA6-DD6B-4890-9C26-B92C8A4088A5}" type="slidenum">
              <a:rPr lang="en-CA" smtClean="0"/>
              <a:pPr/>
              <a:t>20</a:t>
            </a:fld>
            <a:r>
              <a:rPr lang="en-CA" dirty="0" smtClean="0"/>
              <a:t>/68</a:t>
            </a:r>
            <a:endParaRPr lang="en-CA" dirty="0"/>
          </a:p>
        </p:txBody>
      </p:sp>
      <p:sp>
        <p:nvSpPr>
          <p:cNvPr id="4" name="Title 3"/>
          <p:cNvSpPr>
            <a:spLocks noGrp="1"/>
          </p:cNvSpPr>
          <p:nvPr>
            <p:ph type="title"/>
          </p:nvPr>
        </p:nvSpPr>
        <p:spPr/>
        <p:txBody>
          <a:bodyPr>
            <a:normAutofit fontScale="90000"/>
          </a:bodyPr>
          <a:lstStyle/>
          <a:p>
            <a:pPr algn="ctr"/>
            <a:r>
              <a:rPr lang="en-CA" dirty="0" smtClean="0"/>
              <a:t>Markov Game Model: Transitions</a:t>
            </a:r>
            <a:endParaRPr lang="en-CA" dirty="0"/>
          </a:p>
        </p:txBody>
      </p:sp>
    </p:spTree>
    <p:extLst>
      <p:ext uri="{BB962C8B-B14F-4D97-AF65-F5344CB8AC3E}">
        <p14:creationId xmlns:p14="http://schemas.microsoft.com/office/powerpoint/2010/main" val="22898102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CA" dirty="0" smtClean="0"/>
              <a:t>Goals</a:t>
            </a:r>
          </a:p>
          <a:p>
            <a:pPr lvl="1"/>
            <a:r>
              <a:rPr lang="en-CA" dirty="0" smtClean="0"/>
              <a:t>R(s) = 1 if s corresponds to a goal(Home,*)</a:t>
            </a:r>
          </a:p>
          <a:p>
            <a:pPr lvl="1"/>
            <a:r>
              <a:rPr lang="en-CA" dirty="0" smtClean="0"/>
              <a:t>R(s) = -1 if s corresponds to a goal(Away,*)</a:t>
            </a:r>
          </a:p>
          <a:p>
            <a:pPr lvl="1"/>
            <a:r>
              <a:rPr lang="en-CA" dirty="0" smtClean="0"/>
              <a:t>R(s) = 0 otherwise</a:t>
            </a:r>
          </a:p>
          <a:p>
            <a:r>
              <a:rPr lang="en-CA" dirty="0" smtClean="0"/>
              <a:t>Penalties</a:t>
            </a:r>
          </a:p>
          <a:p>
            <a:pPr lvl="1"/>
            <a:r>
              <a:rPr lang="en-CA" dirty="0" smtClean="0"/>
              <a:t>R(s) = 1 if s corresponds to a penalty(Home,*)</a:t>
            </a:r>
          </a:p>
          <a:p>
            <a:pPr lvl="1"/>
            <a:r>
              <a:rPr lang="en-CA" dirty="0" smtClean="0"/>
              <a:t>R(s) = -1 if s corresponds to a penalty(Away,*)</a:t>
            </a:r>
          </a:p>
          <a:p>
            <a:pPr lvl="1"/>
            <a:r>
              <a:rPr lang="en-CA" dirty="0" smtClean="0"/>
              <a:t>R(s) = 0 otherwise</a:t>
            </a:r>
          </a:p>
          <a:p>
            <a:r>
              <a:rPr lang="en-CA" dirty="0" smtClean="0"/>
              <a:t>Wins</a:t>
            </a:r>
          </a:p>
          <a:p>
            <a:pPr lvl="1"/>
            <a:r>
              <a:rPr lang="en-CA" dirty="0" smtClean="0"/>
              <a:t>R(s) = 1 if s corresponds to a Win(Home)</a:t>
            </a:r>
          </a:p>
          <a:p>
            <a:pPr lvl="1"/>
            <a:r>
              <a:rPr lang="en-CA" dirty="0" smtClean="0"/>
              <a:t>R(s) = -1 if s corresponds to a Win(Away)</a:t>
            </a:r>
          </a:p>
          <a:p>
            <a:pPr lvl="1"/>
            <a:r>
              <a:rPr lang="en-CA" dirty="0" smtClean="0"/>
              <a:t>R(s) = 0 otherwise</a:t>
            </a:r>
          </a:p>
        </p:txBody>
      </p:sp>
      <p:sp>
        <p:nvSpPr>
          <p:cNvPr id="3" name="Slide Number Placeholder 2"/>
          <p:cNvSpPr>
            <a:spLocks noGrp="1"/>
          </p:cNvSpPr>
          <p:nvPr>
            <p:ph type="sldNum" sz="quarter" idx="12"/>
          </p:nvPr>
        </p:nvSpPr>
        <p:spPr/>
        <p:txBody>
          <a:bodyPr/>
          <a:lstStyle/>
          <a:p>
            <a:fld id="{5EDF5FA6-DD6B-4890-9C26-B92C8A4088A5}" type="slidenum">
              <a:rPr lang="en-CA" smtClean="0"/>
              <a:pPr/>
              <a:t>21</a:t>
            </a:fld>
            <a:r>
              <a:rPr lang="en-CA" dirty="0" smtClean="0"/>
              <a:t>/68</a:t>
            </a:r>
            <a:endParaRPr lang="en-CA" dirty="0"/>
          </a:p>
        </p:txBody>
      </p:sp>
      <p:sp>
        <p:nvSpPr>
          <p:cNvPr id="4" name="Title 3"/>
          <p:cNvSpPr>
            <a:spLocks noGrp="1"/>
          </p:cNvSpPr>
          <p:nvPr>
            <p:ph type="title"/>
          </p:nvPr>
        </p:nvSpPr>
        <p:spPr/>
        <p:txBody>
          <a:bodyPr>
            <a:normAutofit/>
          </a:bodyPr>
          <a:lstStyle/>
          <a:p>
            <a:pPr algn="ctr"/>
            <a:r>
              <a:rPr lang="en-CA" dirty="0" smtClean="0"/>
              <a:t>Markov Game Models: Rewards</a:t>
            </a:r>
            <a:endParaRPr lang="en-CA" dirty="0"/>
          </a:p>
        </p:txBody>
      </p:sp>
    </p:spTree>
    <p:extLst>
      <p:ext uri="{BB962C8B-B14F-4D97-AF65-F5344CB8AC3E}">
        <p14:creationId xmlns:p14="http://schemas.microsoft.com/office/powerpoint/2010/main" val="361183203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22</a:t>
            </a:fld>
            <a:r>
              <a:rPr lang="en-CA" dirty="0" smtClean="0"/>
              <a:t>/68</a:t>
            </a:r>
            <a:endParaRPr lang="en-CA" dirty="0"/>
          </a:p>
        </p:txBody>
      </p:sp>
      <p:sp>
        <p:nvSpPr>
          <p:cNvPr id="7" name="Title 6"/>
          <p:cNvSpPr>
            <a:spLocks noGrp="1"/>
          </p:cNvSpPr>
          <p:nvPr>
            <p:ph type="title"/>
          </p:nvPr>
        </p:nvSpPr>
        <p:spPr/>
        <p:txBody>
          <a:bodyPr/>
          <a:lstStyle/>
          <a:p>
            <a:r>
              <a:rPr lang="en-US" dirty="0" smtClean="0"/>
              <a:t>Local Transition Examples</a:t>
            </a:r>
            <a:endParaRPr lang="en-US" dirty="0"/>
          </a:p>
        </p:txBody>
      </p:sp>
      <p:sp>
        <p:nvSpPr>
          <p:cNvPr id="4" name="Content Placeholder 3"/>
          <p:cNvSpPr>
            <a:spLocks noGrp="1"/>
          </p:cNvSpPr>
          <p:nvPr>
            <p:ph idx="1"/>
          </p:nvPr>
        </p:nvSpPr>
        <p:spPr>
          <a:xfrm>
            <a:off x="457200" y="1481329"/>
            <a:ext cx="8229600" cy="939560"/>
          </a:xfrm>
        </p:spPr>
        <p:txBody>
          <a:bodyPr/>
          <a:lstStyle/>
          <a:p>
            <a:r>
              <a:rPr lang="en-US" dirty="0" smtClean="0">
                <a:hlinkClick r:id="rId3"/>
              </a:rPr>
              <a:t>Basketball Demo - Open in Chrome</a:t>
            </a:r>
            <a:endParaRPr lang="en-US" dirty="0"/>
          </a:p>
        </p:txBody>
      </p:sp>
      <p:pic>
        <p:nvPicPr>
          <p:cNvPr id="5" name="Picture 4" descr="transitio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 y="2590800"/>
            <a:ext cx="8597900" cy="1663700"/>
          </a:xfrm>
          <a:prstGeom prst="rect">
            <a:avLst/>
          </a:prstGeom>
        </p:spPr>
      </p:pic>
    </p:spTree>
    <p:extLst>
      <p:ext uri="{BB962C8B-B14F-4D97-AF65-F5344CB8AC3E}">
        <p14:creationId xmlns:p14="http://schemas.microsoft.com/office/powerpoint/2010/main" val="82924275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23</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(I)</a:t>
            </a:r>
            <a:endParaRPr lang="en-US" dirty="0"/>
          </a:p>
        </p:txBody>
      </p:sp>
      <p:pic>
        <p:nvPicPr>
          <p:cNvPr id="9" name="Picture 8" descr="trajectory-yed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628800"/>
            <a:ext cx="5320208" cy="3342298"/>
          </a:xfrm>
          <a:prstGeom prst="rect">
            <a:avLst/>
          </a:prstGeom>
        </p:spPr>
      </p:pic>
      <p:sp>
        <p:nvSpPr>
          <p:cNvPr id="10" name="TextBox 9"/>
          <p:cNvSpPr txBox="1"/>
          <p:nvPr/>
        </p:nvSpPr>
        <p:spPr>
          <a:xfrm>
            <a:off x="3275856" y="4581128"/>
            <a:ext cx="5616624" cy="1200329"/>
          </a:xfrm>
          <a:prstGeom prst="rect">
            <a:avLst/>
          </a:prstGeom>
          <a:noFill/>
        </p:spPr>
        <p:txBody>
          <a:bodyPr wrap="square" rtlCol="0">
            <a:spAutoFit/>
          </a:bodyPr>
          <a:lstStyle/>
          <a:p>
            <a:r>
              <a:rPr lang="en-US"/>
              <a:t>GD = Goal Differential</a:t>
            </a:r>
            <a:br>
              <a:rPr lang="en-US"/>
            </a:br>
            <a:r>
              <a:rPr lang="en-US"/>
              <a:t>MP = ManPower</a:t>
            </a:r>
            <a:br>
              <a:rPr lang="en-US"/>
            </a:br>
            <a:r>
              <a:rPr lang="en-US"/>
              <a:t>PR = Period</a:t>
            </a:r>
            <a:br>
              <a:rPr lang="en-US"/>
            </a:br>
            <a:r>
              <a:rPr lang="en-US"/>
              <a:t>CV = chance that home team scores next goal</a:t>
            </a:r>
          </a:p>
        </p:txBody>
      </p:sp>
    </p:spTree>
    <p:extLst>
      <p:ext uri="{BB962C8B-B14F-4D97-AF65-F5344CB8AC3E}">
        <p14:creationId xmlns:p14="http://schemas.microsoft.com/office/powerpoint/2010/main" val="367303076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24</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(I)</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9" name="Picture 8" descr="trajectory-yed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1840" y="2924944"/>
            <a:ext cx="1490073" cy="936104"/>
          </a:xfrm>
          <a:prstGeom prst="rect">
            <a:avLst/>
          </a:prstGeom>
        </p:spPr>
      </p:pic>
    </p:spTree>
    <p:extLst>
      <p:ext uri="{BB962C8B-B14F-4D97-AF65-F5344CB8AC3E}">
        <p14:creationId xmlns:p14="http://schemas.microsoft.com/office/powerpoint/2010/main" val="353351998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25</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(II)</a:t>
            </a:r>
            <a:endParaRPr lang="en-US" dirty="0"/>
          </a:p>
        </p:txBody>
      </p:sp>
      <p:pic>
        <p:nvPicPr>
          <p:cNvPr id="2" name="Picture 1" descr="trajectory-yed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66900"/>
            <a:ext cx="9144000" cy="3099104"/>
          </a:xfrm>
          <a:prstGeom prst="rect">
            <a:avLst/>
          </a:prstGeom>
        </p:spPr>
      </p:pic>
      <p:sp>
        <p:nvSpPr>
          <p:cNvPr id="6" name="TextBox 5"/>
          <p:cNvSpPr txBox="1"/>
          <p:nvPr/>
        </p:nvSpPr>
        <p:spPr>
          <a:xfrm>
            <a:off x="2771800" y="5157192"/>
            <a:ext cx="5616624" cy="1200329"/>
          </a:xfrm>
          <a:prstGeom prst="rect">
            <a:avLst/>
          </a:prstGeom>
          <a:noFill/>
        </p:spPr>
        <p:txBody>
          <a:bodyPr wrap="square" rtlCol="0">
            <a:spAutoFit/>
          </a:bodyPr>
          <a:lstStyle/>
          <a:p>
            <a:r>
              <a:rPr lang="en-US"/>
              <a:t>GD = Goal Differential</a:t>
            </a:r>
            <a:br>
              <a:rPr lang="en-US"/>
            </a:br>
            <a:r>
              <a:rPr lang="en-US"/>
              <a:t>MP = ManPower</a:t>
            </a:r>
            <a:br>
              <a:rPr lang="en-US"/>
            </a:br>
            <a:r>
              <a:rPr lang="en-US"/>
              <a:t>PR = Period</a:t>
            </a:r>
            <a:br>
              <a:rPr lang="en-US"/>
            </a:br>
            <a:r>
              <a:rPr lang="en-US"/>
              <a:t>CV = chance that home team scores next goal</a:t>
            </a:r>
          </a:p>
        </p:txBody>
      </p:sp>
    </p:spTree>
    <p:extLst>
      <p:ext uri="{BB962C8B-B14F-4D97-AF65-F5344CB8AC3E}">
        <p14:creationId xmlns:p14="http://schemas.microsoft.com/office/powerpoint/2010/main" val="109015910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26</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(II)</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2" name="Picture 1" descr="trajectory-yed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784" y="2924944"/>
            <a:ext cx="3779912" cy="1281096"/>
          </a:xfrm>
          <a:prstGeom prst="rect">
            <a:avLst/>
          </a:prstGeom>
        </p:spPr>
      </p:pic>
    </p:spTree>
    <p:extLst>
      <p:ext uri="{BB962C8B-B14F-4D97-AF65-F5344CB8AC3E}">
        <p14:creationId xmlns:p14="http://schemas.microsoft.com/office/powerpoint/2010/main" val="215136545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27</a:t>
            </a:fld>
            <a:r>
              <a:rPr lang="en-CA" smtClean="0"/>
              <a:t>/68</a:t>
            </a:r>
            <a:endParaRPr lang="en-CA" dirty="0"/>
          </a:p>
        </p:txBody>
      </p:sp>
      <p:sp>
        <p:nvSpPr>
          <p:cNvPr id="6" name="Title 5"/>
          <p:cNvSpPr>
            <a:spLocks noGrp="1"/>
          </p:cNvSpPr>
          <p:nvPr>
            <p:ph type="title"/>
          </p:nvPr>
        </p:nvSpPr>
        <p:spPr/>
        <p:txBody>
          <a:bodyPr/>
          <a:lstStyle/>
          <a:p>
            <a:r>
              <a:rPr lang="en-US"/>
              <a:t>Example Trajectory (III)</a:t>
            </a:r>
          </a:p>
        </p:txBody>
      </p:sp>
      <p:pic>
        <p:nvPicPr>
          <p:cNvPr id="8" name="Picture 7" descr="trajectory-yed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44700"/>
            <a:ext cx="9144000" cy="2765287"/>
          </a:xfrm>
          <a:prstGeom prst="rect">
            <a:avLst/>
          </a:prstGeom>
        </p:spPr>
      </p:pic>
      <p:sp>
        <p:nvSpPr>
          <p:cNvPr id="9" name="TextBox 8"/>
          <p:cNvSpPr txBox="1"/>
          <p:nvPr/>
        </p:nvSpPr>
        <p:spPr>
          <a:xfrm>
            <a:off x="3131840" y="4941168"/>
            <a:ext cx="5616624" cy="1200329"/>
          </a:xfrm>
          <a:prstGeom prst="rect">
            <a:avLst/>
          </a:prstGeom>
          <a:noFill/>
        </p:spPr>
        <p:txBody>
          <a:bodyPr wrap="square" rtlCol="0">
            <a:spAutoFit/>
          </a:bodyPr>
          <a:lstStyle/>
          <a:p>
            <a:r>
              <a:rPr lang="en-US"/>
              <a:t>GD = Goal Differential</a:t>
            </a:r>
            <a:br>
              <a:rPr lang="en-US"/>
            </a:br>
            <a:r>
              <a:rPr lang="en-US"/>
              <a:t>MP = ManPower</a:t>
            </a:r>
            <a:br>
              <a:rPr lang="en-US"/>
            </a:br>
            <a:r>
              <a:rPr lang="en-US"/>
              <a:t>PR = Period</a:t>
            </a:r>
            <a:br>
              <a:rPr lang="en-US"/>
            </a:br>
            <a:r>
              <a:rPr lang="en-US"/>
              <a:t>CV = chance that home team scores next goal</a:t>
            </a:r>
          </a:p>
        </p:txBody>
      </p:sp>
    </p:spTree>
    <p:extLst>
      <p:ext uri="{BB962C8B-B14F-4D97-AF65-F5344CB8AC3E}">
        <p14:creationId xmlns:p14="http://schemas.microsoft.com/office/powerpoint/2010/main" val="260516506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28</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(III)</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6" name="Picture 5" descr="trajectory-yed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696" y="2564904"/>
            <a:ext cx="6192688" cy="1872765"/>
          </a:xfrm>
          <a:prstGeom prst="rect">
            <a:avLst/>
          </a:prstGeom>
        </p:spPr>
      </p:pic>
    </p:spTree>
    <p:extLst>
      <p:ext uri="{BB962C8B-B14F-4D97-AF65-F5344CB8AC3E}">
        <p14:creationId xmlns:p14="http://schemas.microsoft.com/office/powerpoint/2010/main" val="264183776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29</a:t>
            </a:fld>
            <a:r>
              <a:rPr lang="en-CA" smtClean="0"/>
              <a:t>/68</a:t>
            </a:r>
            <a:endParaRPr lang="en-CA" dirty="0"/>
          </a:p>
        </p:txBody>
      </p:sp>
      <p:sp>
        <p:nvSpPr>
          <p:cNvPr id="6" name="Title 5"/>
          <p:cNvSpPr>
            <a:spLocks noGrp="1"/>
          </p:cNvSpPr>
          <p:nvPr>
            <p:ph type="title"/>
          </p:nvPr>
        </p:nvSpPr>
        <p:spPr/>
        <p:txBody>
          <a:bodyPr/>
          <a:lstStyle/>
          <a:p>
            <a:r>
              <a:rPr lang="en-US"/>
              <a:t>Example Trajectory (IV)</a:t>
            </a:r>
          </a:p>
        </p:txBody>
      </p:sp>
      <p:pic>
        <p:nvPicPr>
          <p:cNvPr id="4" name="Picture 3" descr="trajectory-yed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98700"/>
            <a:ext cx="9144000" cy="2244973"/>
          </a:xfrm>
          <a:prstGeom prst="rect">
            <a:avLst/>
          </a:prstGeom>
        </p:spPr>
      </p:pic>
    </p:spTree>
    <p:extLst>
      <p:ext uri="{BB962C8B-B14F-4D97-AF65-F5344CB8AC3E}">
        <p14:creationId xmlns:p14="http://schemas.microsoft.com/office/powerpoint/2010/main" val="114806106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a:t>Many (all?) AI topics are relevant</a:t>
            </a:r>
          </a:p>
          <a:p>
            <a:r>
              <a:rPr lang="en-US" dirty="0" err="1"/>
              <a:t>sequential decision-making</a:t>
            </a:r>
          </a:p>
          <a:p>
            <a:r>
              <a:rPr lang="en-US" dirty="0"/>
              <a:t>multi-agent systems, game playing</a:t>
            </a:r>
          </a:p>
          <a:p>
            <a:r>
              <a:rPr lang="en-US" dirty="0"/>
              <a:t>spatio-temporal event modelling</a:t>
            </a:r>
          </a:p>
          <a:p>
            <a:r>
              <a:rPr lang="en-US" dirty="0"/>
              <a:t>relational and network data</a:t>
            </a:r>
          </a:p>
          <a:p>
            <a:endParaRPr lang="en-US"/>
          </a:p>
        </p:txBody>
      </p:sp>
      <p:sp>
        <p:nvSpPr>
          <p:cNvPr id="3" name="Slide Number Placeholder 2"/>
          <p:cNvSpPr>
            <a:spLocks noGrp="1"/>
          </p:cNvSpPr>
          <p:nvPr>
            <p:ph type="sldNum" sz="quarter" idx="12"/>
          </p:nvPr>
        </p:nvSpPr>
        <p:spPr/>
        <p:txBody>
          <a:bodyPr/>
          <a:lstStyle/>
          <a:p>
            <a:fld id="{5EDF5FA6-DD6B-4890-9C26-B92C8A4088A5}" type="slidenum">
              <a:rPr lang="en-CA" smtClean="0"/>
              <a:pPr/>
              <a:t>3</a:t>
            </a:fld>
            <a:r>
              <a:rPr lang="en-CA" dirty="0" smtClean="0"/>
              <a:t>/68</a:t>
            </a:r>
            <a:endParaRPr lang="en-CA" dirty="0"/>
          </a:p>
        </p:txBody>
      </p:sp>
      <p:sp>
        <p:nvSpPr>
          <p:cNvPr id="4" name="Title 3"/>
          <p:cNvSpPr>
            <a:spLocks noGrp="1"/>
          </p:cNvSpPr>
          <p:nvPr>
            <p:ph type="title"/>
          </p:nvPr>
        </p:nvSpPr>
        <p:spPr/>
        <p:txBody>
          <a:bodyPr/>
          <a:lstStyle/>
          <a:p>
            <a:r>
              <a:rPr lang="en-US"/>
              <a:t>Sports Analytics and AI</a:t>
            </a:r>
          </a:p>
        </p:txBody>
      </p:sp>
    </p:spTree>
    <p:extLst>
      <p:ext uri="{BB962C8B-B14F-4D97-AF65-F5344CB8AC3E}">
        <p14:creationId xmlns:p14="http://schemas.microsoft.com/office/powerpoint/2010/main" val="3732963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30</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(IV)</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6" name="Picture 5" descr="trajectory-yed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2636912"/>
            <a:ext cx="6950187" cy="1706363"/>
          </a:xfrm>
          <a:prstGeom prst="rect">
            <a:avLst/>
          </a:prstGeom>
        </p:spPr>
      </p:pic>
    </p:spTree>
    <p:extLst>
      <p:ext uri="{BB962C8B-B14F-4D97-AF65-F5344CB8AC3E}">
        <p14:creationId xmlns:p14="http://schemas.microsoft.com/office/powerpoint/2010/main" val="56460280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31</a:t>
            </a:fld>
            <a:r>
              <a:rPr lang="en-CA" smtClean="0"/>
              <a:t>/68</a:t>
            </a:r>
            <a:endParaRPr lang="en-CA" dirty="0"/>
          </a:p>
        </p:txBody>
      </p:sp>
      <p:sp>
        <p:nvSpPr>
          <p:cNvPr id="6" name="Title 5"/>
          <p:cNvSpPr>
            <a:spLocks noGrp="1"/>
          </p:cNvSpPr>
          <p:nvPr>
            <p:ph type="title"/>
          </p:nvPr>
        </p:nvSpPr>
        <p:spPr/>
        <p:txBody>
          <a:bodyPr/>
          <a:lstStyle/>
          <a:p>
            <a:r>
              <a:rPr lang="en-US"/>
              <a:t>Example Trajectory (V)</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2549"/>
            <a:ext cx="9144000" cy="5635450"/>
          </a:xfrm>
          <a:prstGeom prst="rect">
            <a:avLst/>
          </a:prstGeom>
        </p:spPr>
      </p:pic>
    </p:spTree>
    <p:extLst>
      <p:ext uri="{BB962C8B-B14F-4D97-AF65-F5344CB8AC3E}">
        <p14:creationId xmlns:p14="http://schemas.microsoft.com/office/powerpoint/2010/main" val="270035046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32</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(V)</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1952" y="2394725"/>
            <a:ext cx="3664464" cy="2258411"/>
          </a:xfrm>
          <a:prstGeom prst="rect">
            <a:avLst/>
          </a:prstGeom>
        </p:spPr>
      </p:pic>
    </p:spTree>
    <p:extLst>
      <p:ext uri="{BB962C8B-B14F-4D97-AF65-F5344CB8AC3E}">
        <p14:creationId xmlns:p14="http://schemas.microsoft.com/office/powerpoint/2010/main" val="175729744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33</a:t>
            </a:fld>
            <a:r>
              <a:rPr lang="en-CA" smtClean="0"/>
              <a:t>/68</a:t>
            </a:r>
            <a:endParaRPr lang="en-CA" dirty="0"/>
          </a:p>
        </p:txBody>
      </p:sp>
      <p:sp>
        <p:nvSpPr>
          <p:cNvPr id="6" name="Title 5"/>
          <p:cNvSpPr>
            <a:spLocks noGrp="1"/>
          </p:cNvSpPr>
          <p:nvPr>
            <p:ph type="title"/>
          </p:nvPr>
        </p:nvSpPr>
        <p:spPr/>
        <p:txBody>
          <a:bodyPr/>
          <a:lstStyle/>
          <a:p>
            <a:r>
              <a:rPr lang="en-US"/>
              <a:t>Example Trajectory (VI)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8512691" cy="6858000"/>
          </a:xfrm>
          <a:prstGeom prst="rect">
            <a:avLst/>
          </a:prstGeom>
        </p:spPr>
      </p:pic>
    </p:spTree>
    <p:extLst>
      <p:ext uri="{BB962C8B-B14F-4D97-AF65-F5344CB8AC3E}">
        <p14:creationId xmlns:p14="http://schemas.microsoft.com/office/powerpoint/2010/main" val="12380762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34</a:t>
            </a:fld>
            <a:r>
              <a:rPr lang="en-CA" smtClean="0"/>
              <a:t>/68</a:t>
            </a:r>
            <a:endParaRPr lang="en-CA" dirty="0"/>
          </a:p>
        </p:txBody>
      </p:sp>
      <p:sp>
        <p:nvSpPr>
          <p:cNvPr id="4" name="Title 3"/>
          <p:cNvSpPr>
            <a:spLocks noGrp="1"/>
          </p:cNvSpPr>
          <p:nvPr>
            <p:ph type="title"/>
          </p:nvPr>
        </p:nvSpPr>
        <p:spPr/>
        <p:txBody>
          <a:bodyPr/>
          <a:lstStyle/>
          <a:p>
            <a:r>
              <a:rPr lang="en-US" dirty="0" smtClean="0"/>
              <a:t>Example Trajectory on Rink (VI)</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200" y="2204864"/>
            <a:ext cx="2860224" cy="2304256"/>
          </a:xfrm>
          <a:prstGeom prst="rect">
            <a:avLst/>
          </a:prstGeom>
        </p:spPr>
      </p:pic>
    </p:spTree>
    <p:extLst>
      <p:ext uri="{BB962C8B-B14F-4D97-AF65-F5344CB8AC3E}">
        <p14:creationId xmlns:p14="http://schemas.microsoft.com/office/powerpoint/2010/main" val="307570230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35</a:t>
            </a:fld>
            <a:r>
              <a:rPr lang="en-CA" smtClean="0"/>
              <a:t>/68</a:t>
            </a:r>
            <a:endParaRPr lang="en-CA" dirty="0"/>
          </a:p>
        </p:txBody>
      </p:sp>
      <p:sp>
        <p:nvSpPr>
          <p:cNvPr id="4" name="Title 3"/>
          <p:cNvSpPr>
            <a:spLocks noGrp="1"/>
          </p:cNvSpPr>
          <p:nvPr>
            <p:ph type="title"/>
          </p:nvPr>
        </p:nvSpPr>
        <p:spPr/>
        <p:txBody>
          <a:bodyPr/>
          <a:lstStyle/>
          <a:p>
            <a:r>
              <a:rPr lang="en-US" dirty="0" smtClean="0"/>
              <a:t>Whole Trajectory on Rink</a:t>
            </a:r>
            <a:endParaRPr lang="en-US" dirty="0"/>
          </a:p>
        </p:txBody>
      </p:sp>
      <p:pic>
        <p:nvPicPr>
          <p:cNvPr id="8" name="Picture 7" descr="ri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24744"/>
            <a:ext cx="8208912" cy="5709360"/>
          </a:xfrm>
          <a:prstGeom prst="rect">
            <a:avLst/>
          </a:prstGeom>
        </p:spPr>
      </p:pic>
      <p:pic>
        <p:nvPicPr>
          <p:cNvPr id="2" name="Picture 1" descr="trajectory-y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704" y="2492896"/>
            <a:ext cx="6480720" cy="2310717"/>
          </a:xfrm>
          <a:prstGeom prst="rect">
            <a:avLst/>
          </a:prstGeom>
        </p:spPr>
      </p:pic>
    </p:spTree>
    <p:extLst>
      <p:ext uri="{BB962C8B-B14F-4D97-AF65-F5344CB8AC3E}">
        <p14:creationId xmlns:p14="http://schemas.microsoft.com/office/powerpoint/2010/main" val="350024791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epv-ticker.pdf"/>
          <p:cNvPicPr>
            <a:picLocks noGrp="1" noChangeAspect="1"/>
          </p:cNvPicPr>
          <p:nvPr>
            <p:ph idx="1"/>
          </p:nvPr>
        </p:nvPicPr>
        <p:blipFill>
          <a:blip r:embed="rId3"/>
          <a:srcRect t="-13184" b="-13184"/>
          <a:stretch>
            <a:fillRect/>
          </a:stretch>
        </p:blipFill>
        <p:spPr>
          <a:xfrm>
            <a:off x="76200" y="685800"/>
            <a:ext cx="8229600" cy="4525963"/>
          </a:xfrm>
        </p:spPr>
      </p:pic>
      <p:sp>
        <p:nvSpPr>
          <p:cNvPr id="3" name="Slide Number Placeholder 2"/>
          <p:cNvSpPr>
            <a:spLocks noGrp="1"/>
          </p:cNvSpPr>
          <p:nvPr>
            <p:ph type="sldNum" sz="quarter" idx="12"/>
          </p:nvPr>
        </p:nvSpPr>
        <p:spPr/>
        <p:txBody>
          <a:bodyPr/>
          <a:lstStyle/>
          <a:p>
            <a:fld id="{5EDF5FA6-DD6B-4890-9C26-B92C8A4088A5}" type="slidenum">
              <a:rPr lang="en-CA" smtClean="0"/>
              <a:pPr/>
              <a:t>36</a:t>
            </a:fld>
            <a:r>
              <a:rPr lang="en-CA" smtClean="0"/>
              <a:t>/68</a:t>
            </a:r>
            <a:endParaRPr lang="en-CA" dirty="0"/>
          </a:p>
        </p:txBody>
      </p:sp>
      <p:sp>
        <p:nvSpPr>
          <p:cNvPr id="4" name="Title 3"/>
          <p:cNvSpPr>
            <a:spLocks noGrp="1"/>
          </p:cNvSpPr>
          <p:nvPr>
            <p:ph type="title"/>
          </p:nvPr>
        </p:nvSpPr>
        <p:spPr/>
        <p:txBody>
          <a:bodyPr/>
          <a:lstStyle/>
          <a:p>
            <a:r>
              <a:rPr lang="en-US" dirty="0" smtClean="0"/>
              <a:t>Basketball Version</a:t>
            </a:r>
            <a:endParaRPr lang="en-US" dirty="0"/>
          </a:p>
        </p:txBody>
      </p:sp>
      <p:sp>
        <p:nvSpPr>
          <p:cNvPr id="6" name="Footer Placeholder 5"/>
          <p:cNvSpPr>
            <a:spLocks noGrp="1"/>
          </p:cNvSpPr>
          <p:nvPr>
            <p:ph type="ftr" sz="quarter" idx="11"/>
          </p:nvPr>
        </p:nvSpPr>
        <p:spPr>
          <a:xfrm>
            <a:off x="611560" y="5229200"/>
            <a:ext cx="7239000" cy="600869"/>
          </a:xfrm>
        </p:spPr>
        <p:txBody>
          <a:bodyPr/>
          <a:lstStyle/>
          <a:p>
            <a:r>
              <a:rPr lang="en-US" dirty="0" err="1" smtClean="0"/>
              <a:t>Cervone</a:t>
            </a:r>
            <a:r>
              <a:rPr lang="en-US" dirty="0" smtClean="0"/>
              <a:t>, D.; </a:t>
            </a:r>
            <a:r>
              <a:rPr lang="en-US" dirty="0" err="1" smtClean="0"/>
              <a:t>D’Amour</a:t>
            </a:r>
            <a:r>
              <a:rPr lang="en-US" dirty="0" smtClean="0"/>
              <a:t>, A.; </a:t>
            </a:r>
            <a:r>
              <a:rPr lang="en-US" dirty="0" err="1" smtClean="0"/>
              <a:t>Bornn</a:t>
            </a:r>
            <a:r>
              <a:rPr lang="en-US" dirty="0" smtClean="0"/>
              <a:t>, L. &amp; </a:t>
            </a:r>
            <a:r>
              <a:rPr lang="en-US" dirty="0" err="1" smtClean="0"/>
              <a:t>Goldsberry</a:t>
            </a:r>
            <a:r>
              <a:rPr lang="en-US" dirty="0" smtClean="0"/>
              <a:t>, K. (2014), POINTWISE: Predicting points and valuing decisions in real time with NBA optical tracking data, in MIT Sloan Sports Analytics Conference  </a:t>
            </a:r>
            <a:endParaRPr lang="en-CA" dirty="0"/>
          </a:p>
        </p:txBody>
      </p:sp>
    </p:spTree>
    <p:extLst>
      <p:ext uri="{BB962C8B-B14F-4D97-AF65-F5344CB8AC3E}">
        <p14:creationId xmlns:p14="http://schemas.microsoft.com/office/powerpoint/2010/main" val="357291242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1752601"/>
            <a:ext cx="8964488" cy="956319"/>
          </a:xfrm>
        </p:spPr>
        <p:txBody>
          <a:bodyPr>
            <a:normAutofit/>
          </a:bodyPr>
          <a:lstStyle/>
          <a:p>
            <a:pPr algn="l"/>
            <a:r>
              <a:rPr lang="en-US" sz="4000" dirty="0" smtClean="0"/>
              <a:t>Value Learning for Ice Hockey</a:t>
            </a:r>
            <a:endParaRPr lang="en-US" sz="4000" dirty="0"/>
          </a:p>
        </p:txBody>
      </p:sp>
      <p:sp>
        <p:nvSpPr>
          <p:cNvPr id="6" name="Subtitle 5"/>
          <p:cNvSpPr>
            <a:spLocks noGrp="1"/>
          </p:cNvSpPr>
          <p:nvPr>
            <p:ph type="subTitle" idx="1"/>
          </p:nvPr>
        </p:nvSpPr>
        <p:spPr/>
        <p:txBody>
          <a:bodyPr/>
          <a:lstStyle/>
          <a:p>
            <a:pPr algn="ctr"/>
            <a:r>
              <a:rPr lang="en-US" dirty="0" smtClean="0"/>
              <a:t>The Data</a:t>
            </a:r>
            <a:endParaRPr lang="en-US" dirty="0"/>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37</a:t>
            </a:fld>
            <a:r>
              <a:rPr lang="en-CA" smtClean="0"/>
              <a:t>/68</a:t>
            </a:r>
            <a:endParaRPr lang="en-CA" dirty="0"/>
          </a:p>
        </p:txBody>
      </p:sp>
    </p:spTree>
    <p:extLst>
      <p:ext uri="{BB962C8B-B14F-4D97-AF65-F5344CB8AC3E}">
        <p14:creationId xmlns:p14="http://schemas.microsoft.com/office/powerpoint/2010/main" val="422051692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b="1" dirty="0" smtClean="0"/>
              <a:t>Complete Tracking</a:t>
            </a:r>
            <a:r>
              <a:rPr lang="en-US" sz="2800" dirty="0" smtClean="0"/>
              <a:t>: which player is where when. Plus the ball/puck. </a:t>
            </a:r>
            <a:r>
              <a:rPr lang="en-US" sz="2800" dirty="0" smtClean="0">
                <a:solidFill>
                  <a:srgbClr val="DED431"/>
                </a:solidFill>
                <a:latin typeface="Zapf Dingbats"/>
                <a:ea typeface="Zapf Dingbats"/>
                <a:cs typeface="Zapf Dingbats"/>
              </a:rPr>
              <a:t>★ </a:t>
            </a:r>
            <a:endParaRPr lang="en-US" sz="2800" dirty="0">
              <a:solidFill>
                <a:srgbClr val="DED431"/>
              </a:solidFill>
              <a:latin typeface="Zapf Dingbats"/>
              <a:ea typeface="Zapf Dingbats"/>
              <a:cs typeface="Zapf Dingbats"/>
            </a:endParaRPr>
          </a:p>
          <a:p>
            <a:r>
              <a:rPr lang="en-US" sz="2800" b="1" dirty="0" smtClean="0">
                <a:ea typeface="Zapf Dingbats"/>
                <a:cs typeface="Zapf Dingbats"/>
              </a:rPr>
              <a:t>Box Score</a:t>
            </a:r>
            <a:r>
              <a:rPr lang="en-US" sz="2800" dirty="0" smtClean="0">
                <a:ea typeface="Zapf Dingbats"/>
                <a:cs typeface="Zapf Dingbats"/>
              </a:rPr>
              <a:t>: Action Counts. </a:t>
            </a:r>
          </a:p>
          <a:p>
            <a:r>
              <a:rPr lang="en-US" sz="2800" b="1" dirty="0" smtClean="0">
                <a:ea typeface="Zapf Dingbats"/>
                <a:cs typeface="Zapf Dingbats"/>
              </a:rPr>
              <a:t>Play-By-Play</a:t>
            </a:r>
            <a:r>
              <a:rPr lang="en-US" sz="2800" dirty="0" smtClean="0">
                <a:ea typeface="Zapf Dingbats"/>
                <a:cs typeface="Zapf Dingbats"/>
              </a:rPr>
              <a:t>: Action/Event Sequence. </a:t>
            </a:r>
            <a:endParaRPr lang="en-US" sz="2800"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38</a:t>
            </a:fld>
            <a:r>
              <a:rPr lang="en-CA" smtClean="0"/>
              <a:t>/68</a:t>
            </a:r>
            <a:endParaRPr lang="en-CA" dirty="0"/>
          </a:p>
        </p:txBody>
      </p:sp>
      <p:sp>
        <p:nvSpPr>
          <p:cNvPr id="4" name="Title 3"/>
          <p:cNvSpPr>
            <a:spLocks noGrp="1"/>
          </p:cNvSpPr>
          <p:nvPr>
            <p:ph type="title"/>
          </p:nvPr>
        </p:nvSpPr>
        <p:spPr/>
        <p:txBody>
          <a:bodyPr/>
          <a:lstStyle/>
          <a:p>
            <a:r>
              <a:rPr lang="en-US" dirty="0" smtClean="0"/>
              <a:t>Sports Data Types</a:t>
            </a:r>
            <a:endParaRPr lang="en-US" dirty="0"/>
          </a:p>
        </p:txBody>
      </p:sp>
    </p:spTree>
    <p:extLst>
      <p:ext uri="{BB962C8B-B14F-4D97-AF65-F5344CB8AC3E}">
        <p14:creationId xmlns:p14="http://schemas.microsoft.com/office/powerpoint/2010/main" val="249537497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Basketball Example from </a:t>
            </a:r>
            <a:r>
              <a:rPr lang="en-US" dirty="0" smtClean="0">
                <a:hlinkClick r:id="rId2" tooltip="test"/>
              </a:rPr>
              <a:t>SportsVU</a:t>
            </a:r>
            <a:endParaRPr lang="en-US" dirty="0" smtClean="0"/>
          </a:p>
          <a:p>
            <a:r>
              <a:rPr lang="en-US" dirty="0" smtClean="0"/>
              <a:t>Coming to the NHL?</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39</a:t>
            </a:fld>
            <a:r>
              <a:rPr lang="en-CA" smtClean="0"/>
              <a:t>/68</a:t>
            </a:r>
            <a:endParaRPr lang="en-CA" dirty="0"/>
          </a:p>
        </p:txBody>
      </p:sp>
      <p:sp>
        <p:nvSpPr>
          <p:cNvPr id="4" name="Title 3"/>
          <p:cNvSpPr>
            <a:spLocks noGrp="1"/>
          </p:cNvSpPr>
          <p:nvPr>
            <p:ph type="title"/>
          </p:nvPr>
        </p:nvSpPr>
        <p:spPr/>
        <p:txBody>
          <a:bodyPr/>
          <a:lstStyle/>
          <a:p>
            <a:r>
              <a:rPr lang="en-US" dirty="0" smtClean="0"/>
              <a:t>Tracking Data</a:t>
            </a:r>
            <a:endParaRPr lang="en-US" dirty="0"/>
          </a:p>
        </p:txBody>
      </p:sp>
      <p:pic>
        <p:nvPicPr>
          <p:cNvPr id="5" name="Picture 4" descr="tv.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3140968"/>
            <a:ext cx="3629203" cy="2592288"/>
          </a:xfrm>
          <a:prstGeom prst="rect">
            <a:avLst/>
          </a:prstGeom>
        </p:spPr>
      </p:pic>
    </p:spTree>
    <p:extLst>
      <p:ext uri="{BB962C8B-B14F-4D97-AF65-F5344CB8AC3E}">
        <p14:creationId xmlns:p14="http://schemas.microsoft.com/office/powerpoint/2010/main" val="269071888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4</a:t>
            </a:fld>
            <a:r>
              <a:rPr lang="en-CA" smtClean="0"/>
              <a:t>/68</a:t>
            </a:r>
            <a:endParaRPr lang="en-CA" dirty="0"/>
          </a:p>
        </p:txBody>
      </p:sp>
      <p:sp>
        <p:nvSpPr>
          <p:cNvPr id="4" name="Title 3"/>
          <p:cNvSpPr>
            <a:spLocks noGrp="1"/>
          </p:cNvSpPr>
          <p:nvPr>
            <p:ph type="title"/>
          </p:nvPr>
        </p:nvSpPr>
        <p:spPr/>
        <p:txBody>
          <a:bodyPr/>
          <a:lstStyle/>
          <a:p>
            <a:r>
              <a:rPr lang="en-US" dirty="0" smtClean="0"/>
              <a:t>The Big Picture</a:t>
            </a:r>
            <a:endParaRPr lang="en-US" dirty="0"/>
          </a:p>
        </p:txBody>
      </p:sp>
      <p:grpSp>
        <p:nvGrpSpPr>
          <p:cNvPr id="12" name="Group 11"/>
          <p:cNvGrpSpPr/>
          <p:nvPr/>
        </p:nvGrpSpPr>
        <p:grpSpPr>
          <a:xfrm>
            <a:off x="1331640" y="1844824"/>
            <a:ext cx="4962467" cy="3312368"/>
            <a:chOff x="3641981" y="2060848"/>
            <a:chExt cx="4962467" cy="3312368"/>
          </a:xfrm>
        </p:grpSpPr>
        <p:sp>
          <p:nvSpPr>
            <p:cNvPr id="10" name="Oval 9"/>
            <p:cNvSpPr/>
            <p:nvPr/>
          </p:nvSpPr>
          <p:spPr>
            <a:xfrm>
              <a:off x="3641981" y="2060848"/>
              <a:ext cx="4962467" cy="2952328"/>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125752" y="4114752"/>
              <a:ext cx="2470584" cy="1258464"/>
            </a:xfrm>
            <a:prstGeom prst="rect">
              <a:avLst/>
            </a:prstGeom>
            <a:noFill/>
          </p:spPr>
          <p:txBody>
            <a:bodyPr wrap="square" rtlCol="0">
              <a:spAutoFit/>
            </a:bodyPr>
            <a:lstStyle/>
            <a:p>
              <a:r>
                <a:rPr lang="en-US" sz="2000" dirty="0"/>
                <a:t>Reinforcement Learning</a:t>
              </a:r>
            </a:p>
          </p:txBody>
        </p:sp>
        <p:grpSp>
          <p:nvGrpSpPr>
            <p:cNvPr id="7" name="Group 6"/>
            <p:cNvGrpSpPr/>
            <p:nvPr/>
          </p:nvGrpSpPr>
          <p:grpSpPr>
            <a:xfrm>
              <a:off x="4524334" y="2316876"/>
              <a:ext cx="2567947" cy="1616180"/>
              <a:chOff x="6300192" y="4581128"/>
              <a:chExt cx="2095681" cy="909101"/>
            </a:xfrm>
          </p:grpSpPr>
          <p:sp>
            <p:nvSpPr>
              <p:cNvPr id="8" name="Oval 7"/>
              <p:cNvSpPr/>
              <p:nvPr/>
            </p:nvSpPr>
            <p:spPr>
              <a:xfrm>
                <a:off x="6300192" y="4581128"/>
                <a:ext cx="2016224" cy="864096"/>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883705" y="4843898"/>
                <a:ext cx="1512168" cy="646331"/>
              </a:xfrm>
              <a:prstGeom prst="rect">
                <a:avLst/>
              </a:prstGeom>
              <a:noFill/>
            </p:spPr>
            <p:txBody>
              <a:bodyPr wrap="square" rtlCol="0">
                <a:spAutoFit/>
              </a:bodyPr>
              <a:lstStyle/>
              <a:p>
                <a:r>
                  <a:rPr lang="en-US" dirty="0"/>
                  <a:t>Sports </a:t>
                </a:r>
              </a:p>
              <a:p>
                <a:r>
                  <a:rPr lang="en-US" dirty="0"/>
                  <a:t>Analytics</a:t>
                </a:r>
              </a:p>
            </p:txBody>
          </p:sp>
        </p:grpSp>
      </p:grpSp>
      <p:pic>
        <p:nvPicPr>
          <p:cNvPr id="13" name="sutton-head.jpg" descr="/Users/oschulte1/Documents/svn-projects/punch-srl/join-bayes/lectures/photos/sutton-head.jpg"/>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6516216" y="1916832"/>
            <a:ext cx="1988820" cy="2552700"/>
          </a:xfrm>
          <a:prstGeom prst="rect">
            <a:avLst/>
          </a:prstGeom>
        </p:spPr>
      </p:pic>
      <p:sp>
        <p:nvSpPr>
          <p:cNvPr id="14" name="TextBox 13"/>
          <p:cNvSpPr txBox="1"/>
          <p:nvPr/>
        </p:nvSpPr>
        <p:spPr>
          <a:xfrm>
            <a:off x="6372200" y="4869160"/>
            <a:ext cx="2592288" cy="646331"/>
          </a:xfrm>
          <a:prstGeom prst="rect">
            <a:avLst/>
          </a:prstGeom>
          <a:noFill/>
        </p:spPr>
        <p:txBody>
          <a:bodyPr wrap="square" rtlCol="0">
            <a:spAutoFit/>
          </a:bodyPr>
          <a:lstStyle/>
          <a:p>
            <a:r>
              <a:rPr lang="en-US" dirty="0" smtClean="0">
                <a:hlinkClick r:id="rId5"/>
              </a:rPr>
              <a:t>on-line intro text</a:t>
            </a:r>
            <a:endParaRPr lang="en-US" dirty="0" smtClean="0"/>
          </a:p>
          <a:p>
            <a:r>
              <a:rPr lang="en-US" dirty="0" smtClean="0"/>
              <a:t>by Sutton and </a:t>
            </a:r>
            <a:r>
              <a:rPr lang="en-US" dirty="0" err="1" smtClean="0"/>
              <a:t>Barto</a:t>
            </a:r>
            <a:endParaRPr lang="en-US" dirty="0"/>
          </a:p>
        </p:txBody>
      </p:sp>
    </p:spTree>
    <p:extLst>
      <p:ext uri="{BB962C8B-B14F-4D97-AF65-F5344CB8AC3E}">
        <p14:creationId xmlns:p14="http://schemas.microsoft.com/office/powerpoint/2010/main" val="262287735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hlinkClick r:id="rId2"/>
              </a:rPr>
              <a:t>Oilers vs. Canucks</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40</a:t>
            </a:fld>
            <a:r>
              <a:rPr lang="en-CA" smtClean="0"/>
              <a:t>/68</a:t>
            </a:r>
            <a:endParaRPr lang="en-CA" dirty="0"/>
          </a:p>
        </p:txBody>
      </p:sp>
      <p:sp>
        <p:nvSpPr>
          <p:cNvPr id="4" name="Title 3"/>
          <p:cNvSpPr>
            <a:spLocks noGrp="1"/>
          </p:cNvSpPr>
          <p:nvPr>
            <p:ph type="title"/>
          </p:nvPr>
        </p:nvSpPr>
        <p:spPr/>
        <p:txBody>
          <a:bodyPr/>
          <a:lstStyle/>
          <a:p>
            <a:r>
              <a:rPr lang="en-US" dirty="0" smtClean="0"/>
              <a:t>Box Score</a:t>
            </a:r>
            <a:endParaRPr lang="en-US" dirty="0"/>
          </a:p>
        </p:txBody>
      </p:sp>
      <p:pic>
        <p:nvPicPr>
          <p:cNvPr id="5" name="Picture 4" descr="newspaper_bw.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2348880"/>
            <a:ext cx="3657600" cy="2743200"/>
          </a:xfrm>
          <a:prstGeom prst="rect">
            <a:avLst/>
          </a:prstGeom>
        </p:spPr>
      </p:pic>
    </p:spTree>
    <p:extLst>
      <p:ext uri="{BB962C8B-B14F-4D97-AF65-F5344CB8AC3E}">
        <p14:creationId xmlns:p14="http://schemas.microsoft.com/office/powerpoint/2010/main" val="61728307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hlinkClick r:id="rId3"/>
              </a:rPr>
              <a:t>Successive Play Sequences</a:t>
            </a:r>
            <a:endParaRPr lang="en-US" dirty="0" smtClean="0">
              <a:hlinkClick r:id="rId4"/>
            </a:endParaRPr>
          </a:p>
        </p:txBody>
      </p:sp>
      <p:sp>
        <p:nvSpPr>
          <p:cNvPr id="3" name="Slide Number Placeholder 2"/>
          <p:cNvSpPr>
            <a:spLocks noGrp="1"/>
          </p:cNvSpPr>
          <p:nvPr>
            <p:ph type="sldNum" sz="quarter" idx="12"/>
          </p:nvPr>
        </p:nvSpPr>
        <p:spPr/>
        <p:txBody>
          <a:bodyPr/>
          <a:lstStyle/>
          <a:p>
            <a:fld id="{5EDF5FA6-DD6B-4890-9C26-B92C8A4088A5}" type="slidenum">
              <a:rPr lang="en-CA" smtClean="0"/>
              <a:pPr/>
              <a:t>41</a:t>
            </a:fld>
            <a:r>
              <a:rPr lang="en-CA" smtClean="0"/>
              <a:t>/68</a:t>
            </a:r>
            <a:endParaRPr lang="en-CA" dirty="0"/>
          </a:p>
        </p:txBody>
      </p:sp>
      <p:sp>
        <p:nvSpPr>
          <p:cNvPr id="4" name="Title 3"/>
          <p:cNvSpPr>
            <a:spLocks noGrp="1"/>
          </p:cNvSpPr>
          <p:nvPr>
            <p:ph type="title"/>
          </p:nvPr>
        </p:nvSpPr>
        <p:spPr/>
        <p:txBody>
          <a:bodyPr/>
          <a:lstStyle/>
          <a:p>
            <a:r>
              <a:rPr lang="en-US" dirty="0" smtClean="0"/>
              <a:t>Play-By-Play</a:t>
            </a:r>
            <a:endParaRPr lang="en-US" dirty="0"/>
          </a:p>
        </p:txBody>
      </p:sp>
      <p:pic>
        <p:nvPicPr>
          <p:cNvPr id="8" name="Picture 7" descr="radio.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616" y="2780928"/>
            <a:ext cx="5076056" cy="3305576"/>
          </a:xfrm>
          <a:prstGeom prst="rect">
            <a:avLst/>
          </a:prstGeom>
        </p:spPr>
      </p:pic>
    </p:spTree>
    <p:extLst>
      <p:ext uri="{BB962C8B-B14F-4D97-AF65-F5344CB8AC3E}">
        <p14:creationId xmlns:p14="http://schemas.microsoft.com/office/powerpoint/2010/main" val="262051901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3826768" cy="1155583"/>
          </a:xfrm>
        </p:spPr>
        <p:txBody>
          <a:bodyPr>
            <a:normAutofit fontScale="92500" lnSpcReduction="20000"/>
          </a:bodyPr>
          <a:lstStyle/>
          <a:p>
            <a:pPr marL="109728" indent="0">
              <a:buNone/>
            </a:pPr>
            <a:r>
              <a:rPr lang="en-US" dirty="0" smtClean="0"/>
              <a:t>Source: </a:t>
            </a:r>
            <a:r>
              <a:rPr lang="en-US" dirty="0" err="1" smtClean="0"/>
              <a:t>nhl.com</a:t>
            </a:r>
            <a:endParaRPr lang="en-US" dirty="0" smtClean="0"/>
          </a:p>
          <a:p>
            <a:pPr marL="109728" indent="0">
              <a:buNone/>
            </a:pPr>
            <a:r>
              <a:rPr lang="en-US" dirty="0" smtClean="0"/>
              <a:t>2007-2015</a:t>
            </a:r>
          </a:p>
          <a:p>
            <a:pPr marL="109728" indent="0">
              <a:buNone/>
            </a:pPr>
            <a:r>
              <a:rPr lang="en-US" dirty="0" smtClean="0"/>
              <a:t>No Locations</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42</a:t>
            </a:fld>
            <a:r>
              <a:rPr lang="en-CA" smtClean="0"/>
              <a:t>/68</a:t>
            </a:r>
            <a:endParaRPr lang="en-CA" dirty="0"/>
          </a:p>
        </p:txBody>
      </p:sp>
      <p:sp>
        <p:nvSpPr>
          <p:cNvPr id="4" name="Title 3"/>
          <p:cNvSpPr>
            <a:spLocks noGrp="1"/>
          </p:cNvSpPr>
          <p:nvPr>
            <p:ph type="title"/>
          </p:nvPr>
        </p:nvSpPr>
        <p:spPr/>
        <p:txBody>
          <a:bodyPr/>
          <a:lstStyle/>
          <a:p>
            <a:r>
              <a:rPr lang="en-US" dirty="0" smtClean="0"/>
              <a:t>Our Play-By-Play Data</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443882650"/>
              </p:ext>
            </p:extLst>
          </p:nvPr>
        </p:nvGraphicFramePr>
        <p:xfrm>
          <a:off x="539552" y="3521658"/>
          <a:ext cx="3888432" cy="1854200"/>
        </p:xfrm>
        <a:graphic>
          <a:graphicData uri="http://schemas.openxmlformats.org/drawingml/2006/table">
            <a:tbl>
              <a:tblPr firstRow="1" bandRow="1">
                <a:tableStyleId>{5C22544A-7EE6-4342-B048-85BDC9FD1C3A}</a:tableStyleId>
              </a:tblPr>
              <a:tblGrid>
                <a:gridCol w="1944216"/>
                <a:gridCol w="1944216"/>
              </a:tblGrid>
              <a:tr h="370840">
                <a:tc>
                  <a:txBody>
                    <a:bodyPr/>
                    <a:lstStyle/>
                    <a:p>
                      <a:r>
                        <a:rPr lang="en-US" dirty="0" err="1" smtClean="0"/>
                        <a:t>NHL.com</a:t>
                      </a:r>
                      <a:endParaRPr lang="en-US" dirty="0"/>
                    </a:p>
                  </a:txBody>
                  <a:tcPr/>
                </a:tc>
                <a:tc>
                  <a:txBody>
                    <a:bodyPr/>
                    <a:lstStyle/>
                    <a:p>
                      <a:endParaRPr lang="en-US" dirty="0"/>
                    </a:p>
                  </a:txBody>
                  <a:tcPr/>
                </a:tc>
              </a:tr>
              <a:tr h="370840">
                <a:tc>
                  <a:txBody>
                    <a:bodyPr/>
                    <a:lstStyle/>
                    <a:p>
                      <a:r>
                        <a:rPr lang="en-US" dirty="0" smtClean="0"/>
                        <a:t>Teams</a:t>
                      </a:r>
                      <a:endParaRPr lang="en-US" dirty="0"/>
                    </a:p>
                  </a:txBody>
                  <a:tcPr/>
                </a:tc>
                <a:tc>
                  <a:txBody>
                    <a:bodyPr/>
                    <a:lstStyle/>
                    <a:p>
                      <a:r>
                        <a:rPr lang="en-US" dirty="0" smtClean="0"/>
                        <a:t>32</a:t>
                      </a:r>
                      <a:endParaRPr lang="en-US" dirty="0"/>
                    </a:p>
                  </a:txBody>
                  <a:tcPr/>
                </a:tc>
              </a:tr>
              <a:tr h="370840">
                <a:tc>
                  <a:txBody>
                    <a:bodyPr/>
                    <a:lstStyle/>
                    <a:p>
                      <a:r>
                        <a:rPr lang="en-US" dirty="0" smtClean="0"/>
                        <a:t>Players</a:t>
                      </a:r>
                      <a:endParaRPr lang="en-US" dirty="0"/>
                    </a:p>
                  </a:txBody>
                  <a:tcPr/>
                </a:tc>
                <a:tc>
                  <a:txBody>
                    <a:bodyPr/>
                    <a:lstStyle/>
                    <a:p>
                      <a:r>
                        <a:rPr lang="en-US" dirty="0" smtClean="0"/>
                        <a:t>1,951</a:t>
                      </a:r>
                      <a:endParaRPr lang="en-US" dirty="0"/>
                    </a:p>
                  </a:txBody>
                  <a:tcPr/>
                </a:tc>
              </a:tr>
              <a:tr h="370840">
                <a:tc>
                  <a:txBody>
                    <a:bodyPr/>
                    <a:lstStyle/>
                    <a:p>
                      <a:r>
                        <a:rPr lang="en-US" dirty="0" smtClean="0"/>
                        <a:t>Games</a:t>
                      </a:r>
                      <a:endParaRPr lang="en-US" dirty="0"/>
                    </a:p>
                  </a:txBody>
                  <a:tcPr/>
                </a:tc>
                <a:tc>
                  <a:txBody>
                    <a:bodyPr/>
                    <a:lstStyle/>
                    <a:p>
                      <a:r>
                        <a:rPr lang="en-US" dirty="0" smtClean="0"/>
                        <a:t>9,220</a:t>
                      </a:r>
                      <a:endParaRPr lang="en-US" dirty="0"/>
                    </a:p>
                  </a:txBody>
                  <a:tcPr/>
                </a:tc>
              </a:tr>
              <a:tr h="370840">
                <a:tc>
                  <a:txBody>
                    <a:bodyPr/>
                    <a:lstStyle/>
                    <a:p>
                      <a:r>
                        <a:rPr lang="en-US" dirty="0" smtClean="0"/>
                        <a:t>Events</a:t>
                      </a:r>
                      <a:endParaRPr lang="en-US" dirty="0"/>
                    </a:p>
                  </a:txBody>
                  <a:tcPr/>
                </a:tc>
                <a:tc>
                  <a:txBody>
                    <a:bodyPr/>
                    <a:lstStyle/>
                    <a:p>
                      <a:r>
                        <a:rPr lang="en-US" dirty="0" smtClean="0"/>
                        <a:t>2,2827,467</a:t>
                      </a:r>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1323903"/>
              </p:ext>
            </p:extLst>
          </p:nvPr>
        </p:nvGraphicFramePr>
        <p:xfrm>
          <a:off x="4932040" y="3521658"/>
          <a:ext cx="3888432" cy="1854200"/>
        </p:xfrm>
        <a:graphic>
          <a:graphicData uri="http://schemas.openxmlformats.org/drawingml/2006/table">
            <a:tbl>
              <a:tblPr firstRow="1" bandRow="1">
                <a:tableStyleId>{5C22544A-7EE6-4342-B048-85BDC9FD1C3A}</a:tableStyleId>
              </a:tblPr>
              <a:tblGrid>
                <a:gridCol w="1944216"/>
                <a:gridCol w="1944216"/>
              </a:tblGrid>
              <a:tr h="370840">
                <a:tc>
                  <a:txBody>
                    <a:bodyPr/>
                    <a:lstStyle/>
                    <a:p>
                      <a:r>
                        <a:rPr lang="en-US" dirty="0" err="1" smtClean="0"/>
                        <a:t>SportLogiq</a:t>
                      </a:r>
                      <a:endParaRPr lang="en-US" dirty="0"/>
                    </a:p>
                  </a:txBody>
                  <a:tcPr/>
                </a:tc>
                <a:tc>
                  <a:txBody>
                    <a:bodyPr/>
                    <a:lstStyle/>
                    <a:p>
                      <a:endParaRPr lang="en-US"/>
                    </a:p>
                  </a:txBody>
                  <a:tcPr/>
                </a:tc>
              </a:tr>
              <a:tr h="370840">
                <a:tc>
                  <a:txBody>
                    <a:bodyPr/>
                    <a:lstStyle/>
                    <a:p>
                      <a:r>
                        <a:rPr lang="en-US" dirty="0" smtClean="0"/>
                        <a:t>Teams</a:t>
                      </a:r>
                      <a:endParaRPr lang="en-US" dirty="0"/>
                    </a:p>
                  </a:txBody>
                  <a:tcPr/>
                </a:tc>
                <a:tc>
                  <a:txBody>
                    <a:bodyPr/>
                    <a:lstStyle/>
                    <a:p>
                      <a:r>
                        <a:rPr lang="en-US" dirty="0" smtClean="0"/>
                        <a:t>32</a:t>
                      </a:r>
                      <a:endParaRPr lang="en-US" dirty="0"/>
                    </a:p>
                  </a:txBody>
                  <a:tcPr/>
                </a:tc>
              </a:tr>
              <a:tr h="370840">
                <a:tc>
                  <a:txBody>
                    <a:bodyPr/>
                    <a:lstStyle/>
                    <a:p>
                      <a:r>
                        <a:rPr lang="en-US" dirty="0" smtClean="0"/>
                        <a:t>Players</a:t>
                      </a:r>
                      <a:endParaRPr lang="en-US" dirty="0"/>
                    </a:p>
                  </a:txBody>
                  <a:tcPr/>
                </a:tc>
                <a:tc>
                  <a:txBody>
                    <a:bodyPr/>
                    <a:lstStyle/>
                    <a:p>
                      <a:r>
                        <a:rPr lang="en-US" dirty="0" smtClean="0"/>
                        <a:t>2,233</a:t>
                      </a:r>
                      <a:endParaRPr lang="en-US" dirty="0"/>
                    </a:p>
                  </a:txBody>
                  <a:tcPr/>
                </a:tc>
              </a:tr>
              <a:tr h="370840">
                <a:tc>
                  <a:txBody>
                    <a:bodyPr/>
                    <a:lstStyle/>
                    <a:p>
                      <a:r>
                        <a:rPr lang="en-US" dirty="0" smtClean="0"/>
                        <a:t>Games</a:t>
                      </a:r>
                      <a:endParaRPr lang="en-US" dirty="0"/>
                    </a:p>
                  </a:txBody>
                  <a:tcPr/>
                </a:tc>
                <a:tc>
                  <a:txBody>
                    <a:bodyPr/>
                    <a:lstStyle/>
                    <a:p>
                      <a:r>
                        <a:rPr lang="en-US" dirty="0" smtClean="0"/>
                        <a:t>446</a:t>
                      </a:r>
                      <a:endParaRPr lang="en-US" dirty="0"/>
                    </a:p>
                  </a:txBody>
                  <a:tcPr/>
                </a:tc>
              </a:tr>
              <a:tr h="370840">
                <a:tc>
                  <a:txBody>
                    <a:bodyPr/>
                    <a:lstStyle/>
                    <a:p>
                      <a:r>
                        <a:rPr lang="en-US" dirty="0" smtClean="0"/>
                        <a:t>Events</a:t>
                      </a:r>
                      <a:endParaRPr lang="en-US" dirty="0"/>
                    </a:p>
                  </a:txBody>
                  <a:tcPr/>
                </a:tc>
                <a:tc>
                  <a:txBody>
                    <a:bodyPr/>
                    <a:lstStyle/>
                    <a:p>
                      <a:r>
                        <a:rPr lang="en-US" dirty="0" smtClean="0"/>
                        <a:t>1,048,576</a:t>
                      </a:r>
                      <a:endParaRPr lang="en-US" dirty="0"/>
                    </a:p>
                  </a:txBody>
                  <a:tcPr/>
                </a:tc>
              </a:tr>
            </a:tbl>
          </a:graphicData>
        </a:graphic>
      </p:graphicFrame>
      <p:sp>
        <p:nvSpPr>
          <p:cNvPr id="9" name="Content Placeholder 1"/>
          <p:cNvSpPr txBox="1">
            <a:spLocks/>
          </p:cNvSpPr>
          <p:nvPr/>
        </p:nvSpPr>
        <p:spPr>
          <a:xfrm>
            <a:off x="4932040" y="1556792"/>
            <a:ext cx="3826768" cy="1083576"/>
          </a:xfrm>
          <a:prstGeom prst="rect">
            <a:avLst/>
          </a:prstGeom>
        </p:spPr>
        <p:txBody>
          <a:bodyPr vert="horz">
            <a:normAutofit fontScale="85000" lnSpcReduction="2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9728" indent="0">
              <a:buFont typeface="Wingdings 3"/>
              <a:buNone/>
            </a:pPr>
            <a:r>
              <a:rPr lang="en-US" dirty="0" smtClean="0"/>
              <a:t>Source: </a:t>
            </a:r>
            <a:r>
              <a:rPr lang="en-US" dirty="0" smtClean="0">
                <a:hlinkClick r:id="rId2"/>
              </a:rPr>
              <a:t>SportLoqig</a:t>
            </a:r>
            <a:endParaRPr lang="en-US" dirty="0" smtClean="0"/>
          </a:p>
          <a:p>
            <a:pPr marL="109728" indent="0">
              <a:buFont typeface="Wingdings 3"/>
              <a:buNone/>
            </a:pPr>
            <a:r>
              <a:rPr lang="en-US" dirty="0" smtClean="0"/>
              <a:t>2015</a:t>
            </a:r>
          </a:p>
          <a:p>
            <a:pPr marL="109728" indent="0">
              <a:buFont typeface="Wingdings 3"/>
              <a:buNone/>
            </a:pPr>
            <a:r>
              <a:rPr lang="en-US" b="1" u="sng" dirty="0" smtClean="0"/>
              <a:t>Action Locations</a:t>
            </a:r>
            <a:endParaRPr lang="en-US" b="1" u="sng" dirty="0"/>
          </a:p>
        </p:txBody>
      </p:sp>
    </p:spTree>
    <p:extLst>
      <p:ext uri="{BB962C8B-B14F-4D97-AF65-F5344CB8AC3E}">
        <p14:creationId xmlns:p14="http://schemas.microsoft.com/office/powerpoint/2010/main" val="53750073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Performance Evaluation: Action-Based Approaches</a:t>
            </a:r>
            <a:endParaRPr lang="en-US" dirty="0"/>
          </a:p>
        </p:txBody>
      </p:sp>
      <p:sp>
        <p:nvSpPr>
          <p:cNvPr id="3" name="Content Placeholder 2"/>
          <p:cNvSpPr>
            <a:spLocks noGrp="1"/>
          </p:cNvSpPr>
          <p:nvPr>
            <p:ph sz="quarter" idx="1"/>
          </p:nvPr>
        </p:nvSpPr>
        <p:spPr>
          <a:xfrm>
            <a:off x="546100" y="1447800"/>
            <a:ext cx="8280400" cy="4572000"/>
          </a:xfrm>
        </p:spPr>
        <p:txBody>
          <a:bodyPr>
            <a:normAutofit/>
          </a:bodyPr>
          <a:lstStyle/>
          <a:p>
            <a:r>
              <a:rPr lang="en-US" dirty="0" smtClean="0"/>
              <a:t>Basic question: What difference does an </a:t>
            </a:r>
            <a:r>
              <a:rPr lang="en-US" i="1" dirty="0" smtClean="0"/>
              <a:t>action</a:t>
            </a:r>
            <a:r>
              <a:rPr lang="en-US" dirty="0" smtClean="0"/>
              <a:t> make?</a:t>
            </a:r>
          </a:p>
          <a:p>
            <a:pPr>
              <a:buFont typeface="Wingdings" charset="2"/>
              <a:buChar char="Ø"/>
            </a:pPr>
            <a:r>
              <a:rPr lang="en-US" dirty="0" smtClean="0"/>
              <a:t>Quantify effect of action on outcome (goal) = </a:t>
            </a:r>
            <a:r>
              <a:rPr lang="en-US" b="1" dirty="0" smtClean="0"/>
              <a:t>action value</a:t>
            </a:r>
            <a:r>
              <a:rPr lang="en-US" dirty="0" smtClean="0"/>
              <a:t>.</a:t>
            </a:r>
          </a:p>
          <a:p>
            <a:r>
              <a:rPr lang="en-US" dirty="0" smtClean="0"/>
              <a:t>Player contribution = </a:t>
            </a:r>
            <a:br>
              <a:rPr lang="en-US" dirty="0" smtClean="0"/>
            </a:br>
            <a:r>
              <a:rPr lang="en-US" dirty="0" smtClean="0"/>
              <a:t>sum of scores of player’s actions.</a:t>
            </a:r>
          </a:p>
          <a:p>
            <a:pPr lvl="1"/>
            <a:r>
              <a:rPr lang="en-US" dirty="0" err="1" smtClean="0"/>
              <a:t>Schuckers</a:t>
            </a:r>
            <a:r>
              <a:rPr lang="en-US" dirty="0" smtClean="0"/>
              <a:t> and </a:t>
            </a:r>
            <a:r>
              <a:rPr lang="en-US" dirty="0" err="1" smtClean="0"/>
              <a:t>Curro</a:t>
            </a:r>
            <a:r>
              <a:rPr lang="en-US" dirty="0" smtClean="0"/>
              <a:t> (2013), </a:t>
            </a:r>
            <a:r>
              <a:rPr lang="en-US" dirty="0" err="1" smtClean="0"/>
              <a:t>McHall</a:t>
            </a:r>
            <a:r>
              <a:rPr lang="en-US" dirty="0" smtClean="0"/>
              <a:t> and Scarf (2005; soccer).</a:t>
            </a:r>
          </a:p>
          <a:p>
            <a:r>
              <a:rPr lang="en-US" dirty="0" smtClean="0"/>
              <a:t>Example: +/- Score in ice hockey </a:t>
            </a:r>
          </a:p>
          <a:p>
            <a:pPr lvl="1"/>
            <a:r>
              <a:rPr lang="en-US" dirty="0" smtClean="0">
                <a:hlinkClick r:id="rId3"/>
              </a:rPr>
              <a:t>nhl.com</a:t>
            </a:r>
            <a:r>
              <a:rPr lang="en-US" dirty="0" smtClean="0"/>
              <a:t> </a:t>
            </a:r>
            <a:r>
              <a:rPr lang="en-US" dirty="0" smtClean="0">
                <a:hlinkClick r:id="rId4"/>
              </a:rPr>
              <a:t>Advanced Stats</a:t>
            </a:r>
            <a:endParaRPr lang="en-US" dirty="0" smtClean="0"/>
          </a:p>
        </p:txBody>
      </p:sp>
      <p:sp>
        <p:nvSpPr>
          <p:cNvPr id="4" name="Footer Placeholder 3"/>
          <p:cNvSpPr>
            <a:spLocks noGrp="1"/>
          </p:cNvSpPr>
          <p:nvPr>
            <p:ph type="ftr" sz="quarter" idx="11"/>
          </p:nvPr>
        </p:nvSpPr>
        <p:spPr>
          <a:xfrm>
            <a:off x="914400" y="5715000"/>
            <a:ext cx="8153400" cy="457200"/>
          </a:xfrm>
        </p:spPr>
        <p:txBody>
          <a:bodyPr/>
          <a:lstStyle/>
          <a:p>
            <a:r>
              <a:rPr lang="en-US" dirty="0" err="1"/>
              <a:t>Schuckers</a:t>
            </a:r>
            <a:r>
              <a:rPr lang="en-US" dirty="0"/>
              <a:t>, M. &amp; </a:t>
            </a:r>
            <a:r>
              <a:rPr lang="en-US" dirty="0" err="1"/>
              <a:t>Curro</a:t>
            </a:r>
            <a:r>
              <a:rPr lang="en-US" dirty="0"/>
              <a:t>, J. (2013), Total Hockey Rating (</a:t>
            </a:r>
            <a:r>
              <a:rPr lang="en-US" dirty="0" err="1"/>
              <a:t>THoR</a:t>
            </a:r>
            <a:r>
              <a:rPr lang="en-US" dirty="0"/>
              <a:t>): A comprehensive statistical rating of National Hockey League forwards and defensemen based upon all on-ice events, </a:t>
            </a:r>
            <a:r>
              <a:rPr lang="en-US" i="1" dirty="0"/>
              <a:t>in '7th Annual MIT Sloan Sports Analytics </a:t>
            </a:r>
            <a:r>
              <a:rPr lang="en-US" i="1" dirty="0" smtClean="0"/>
              <a:t>Conference’.</a:t>
            </a:r>
            <a:endParaRPr lang="en-US" dirty="0"/>
          </a:p>
        </p:txBody>
      </p:sp>
    </p:spTree>
    <p:extLst>
      <p:ext uri="{BB962C8B-B14F-4D97-AF65-F5344CB8AC3E}">
        <p14:creationId xmlns:p14="http://schemas.microsoft.com/office/powerpoint/2010/main" val="4015377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1752601"/>
            <a:ext cx="8964488" cy="956319"/>
          </a:xfrm>
        </p:spPr>
        <p:txBody>
          <a:bodyPr>
            <a:normAutofit/>
          </a:bodyPr>
          <a:lstStyle/>
          <a:p>
            <a:pPr algn="l"/>
            <a:r>
              <a:rPr lang="en-US" sz="4000" dirty="0" smtClean="0"/>
              <a:t>Value Learning for Ice Hockey</a:t>
            </a:r>
            <a:endParaRPr lang="en-US" sz="4000" dirty="0"/>
          </a:p>
        </p:txBody>
      </p:sp>
      <p:sp>
        <p:nvSpPr>
          <p:cNvPr id="6" name="Subtitle 5"/>
          <p:cNvSpPr>
            <a:spLocks noGrp="1"/>
          </p:cNvSpPr>
          <p:nvPr>
            <p:ph type="subTitle" idx="1"/>
          </p:nvPr>
        </p:nvSpPr>
        <p:spPr/>
        <p:txBody>
          <a:bodyPr/>
          <a:lstStyle/>
          <a:p>
            <a:pPr algn="ctr"/>
            <a:r>
              <a:rPr lang="en-US" dirty="0" smtClean="0"/>
              <a:t>Computation</a:t>
            </a:r>
            <a:endParaRPr lang="en-US" dirty="0"/>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44</a:t>
            </a:fld>
            <a:r>
              <a:rPr lang="en-CA" smtClean="0"/>
              <a:t>/68</a:t>
            </a:r>
            <a:endParaRPr lang="en-CA" dirty="0"/>
          </a:p>
        </p:txBody>
      </p:sp>
    </p:spTree>
    <p:extLst>
      <p:ext uri="{BB962C8B-B14F-4D97-AF65-F5344CB8AC3E}">
        <p14:creationId xmlns:p14="http://schemas.microsoft.com/office/powerpoint/2010/main" val="254998545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a:t>V</a:t>
            </a:r>
            <a:r>
              <a:rPr lang="en-CA" dirty="0" smtClean="0"/>
              <a:t>(s) = Expected reward starting in state s</a:t>
            </a:r>
          </a:p>
          <a:p>
            <a:pPr>
              <a:buNone/>
            </a:pPr>
            <a:endParaRPr lang="en-CA"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45</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The Value Function</a:t>
            </a:r>
            <a:endParaRPr lang="en-CA" dirty="0"/>
          </a:p>
        </p:txBody>
      </p:sp>
      <p:graphicFrame>
        <p:nvGraphicFramePr>
          <p:cNvPr id="5" name="Table 4"/>
          <p:cNvGraphicFramePr>
            <a:graphicFrameLocks noGrp="1"/>
          </p:cNvGraphicFramePr>
          <p:nvPr/>
        </p:nvGraphicFramePr>
        <p:xfrm>
          <a:off x="539552" y="2132856"/>
          <a:ext cx="8133715" cy="2225040"/>
        </p:xfrm>
        <a:graphic>
          <a:graphicData uri="http://schemas.openxmlformats.org/drawingml/2006/table">
            <a:tbl>
              <a:tblPr firstRow="1" bandRow="1">
                <a:tableStyleId>{5C22544A-7EE6-4342-B048-85BDC9FD1C3A}</a:tableStyleId>
              </a:tblPr>
              <a:tblGrid>
                <a:gridCol w="1240155"/>
                <a:gridCol w="2681605"/>
                <a:gridCol w="4211955"/>
              </a:tblGrid>
              <a:tr h="370840">
                <a:tc>
                  <a:txBody>
                    <a:bodyPr/>
                    <a:lstStyle/>
                    <a:p>
                      <a:r>
                        <a:rPr lang="en-CA" dirty="0" smtClean="0"/>
                        <a:t>Reward</a:t>
                      </a:r>
                      <a:endParaRPr lang="en-CA" dirty="0"/>
                    </a:p>
                  </a:txBody>
                  <a:tcPr/>
                </a:tc>
                <a:tc>
                  <a:txBody>
                    <a:bodyPr/>
                    <a:lstStyle/>
                    <a:p>
                      <a:r>
                        <a:rPr lang="en-CA" dirty="0" smtClean="0"/>
                        <a:t>Absorbing States</a:t>
                      </a:r>
                      <a:endParaRPr lang="en-CA" dirty="0"/>
                    </a:p>
                  </a:txBody>
                  <a:tcPr/>
                </a:tc>
                <a:tc>
                  <a:txBody>
                    <a:bodyPr/>
                    <a:lstStyle/>
                    <a:p>
                      <a:r>
                        <a:rPr lang="en-CA" dirty="0" smtClean="0"/>
                        <a:t>Q(s) represents</a:t>
                      </a:r>
                      <a:endParaRPr lang="en-CA" dirty="0"/>
                    </a:p>
                  </a:txBody>
                  <a:tcPr/>
                </a:tc>
              </a:tr>
              <a:tr h="370840">
                <a:tc>
                  <a:txBody>
                    <a:bodyPr/>
                    <a:lstStyle/>
                    <a:p>
                      <a:r>
                        <a:rPr lang="en-CA" dirty="0" smtClean="0"/>
                        <a:t>Win</a:t>
                      </a:r>
                    </a:p>
                  </a:txBody>
                  <a:tcPr/>
                </a:tc>
                <a:tc>
                  <a:txBody>
                    <a:bodyPr/>
                    <a:lstStyle/>
                    <a:p>
                      <a:r>
                        <a:rPr lang="en-CA" dirty="0" smtClean="0"/>
                        <a:t>Game End</a:t>
                      </a:r>
                      <a:endParaRPr lang="en-CA" dirty="0"/>
                    </a:p>
                  </a:txBody>
                  <a:tcPr/>
                </a:tc>
                <a:tc>
                  <a:txBody>
                    <a:bodyPr/>
                    <a:lstStyle/>
                    <a:p>
                      <a:r>
                        <a:rPr lang="en-CA" dirty="0" smtClean="0"/>
                        <a:t>Win Probability Differential</a:t>
                      </a:r>
                      <a:endParaRPr lang="en-CA" dirty="0"/>
                    </a:p>
                  </a:txBody>
                  <a:tcPr/>
                </a:tc>
              </a:tr>
              <a:tr h="370840">
                <a:tc>
                  <a:txBody>
                    <a:bodyPr/>
                    <a:lstStyle/>
                    <a:p>
                      <a:r>
                        <a:rPr lang="en-CA" dirty="0" smtClean="0"/>
                        <a:t>Goals</a:t>
                      </a:r>
                      <a:endParaRPr lang="en-CA" dirty="0"/>
                    </a:p>
                  </a:txBody>
                  <a:tcPr/>
                </a:tc>
                <a:tc>
                  <a:txBody>
                    <a:bodyPr/>
                    <a:lstStyle/>
                    <a:p>
                      <a:r>
                        <a:rPr lang="en-CA" dirty="0" smtClean="0"/>
                        <a:t>Game End</a:t>
                      </a:r>
                      <a:endParaRPr lang="en-CA" dirty="0"/>
                    </a:p>
                  </a:txBody>
                  <a:tcPr/>
                </a:tc>
                <a:tc>
                  <a:txBody>
                    <a:bodyPr/>
                    <a:lstStyle/>
                    <a:p>
                      <a:r>
                        <a:rPr lang="en-CA" dirty="0" smtClean="0"/>
                        <a:t>Expected Goal Differential</a:t>
                      </a:r>
                      <a:endParaRPr lang="en-CA" dirty="0"/>
                    </a:p>
                  </a:txBody>
                  <a:tcPr/>
                </a:tc>
              </a:tr>
              <a:tr h="370840">
                <a:tc>
                  <a:txBody>
                    <a:bodyPr/>
                    <a:lstStyle/>
                    <a:p>
                      <a:r>
                        <a:rPr lang="en-CA" dirty="0" smtClean="0"/>
                        <a:t>Goals</a:t>
                      </a:r>
                      <a:endParaRPr lang="en-CA" dirty="0"/>
                    </a:p>
                  </a:txBody>
                  <a:tcPr/>
                </a:tc>
                <a:tc>
                  <a:txBody>
                    <a:bodyPr/>
                    <a:lstStyle/>
                    <a:p>
                      <a:r>
                        <a:rPr lang="en-CA" dirty="0" smtClean="0"/>
                        <a:t>Game End + Goals</a:t>
                      </a:r>
                      <a:endParaRPr lang="en-CA" dirty="0"/>
                    </a:p>
                  </a:txBody>
                  <a:tcPr/>
                </a:tc>
                <a:tc>
                  <a:txBody>
                    <a:bodyPr/>
                    <a:lstStyle/>
                    <a:p>
                      <a:r>
                        <a:rPr lang="en-CA" dirty="0" smtClean="0"/>
                        <a:t>Next Goal Probability Differential</a:t>
                      </a:r>
                      <a:endParaRPr lang="en-CA" dirty="0"/>
                    </a:p>
                  </a:txBody>
                  <a:tcPr/>
                </a:tc>
              </a:tr>
              <a:tr h="370840">
                <a:tc>
                  <a:txBody>
                    <a:bodyPr/>
                    <a:lstStyle/>
                    <a:p>
                      <a:r>
                        <a:rPr lang="en-CA" dirty="0" smtClean="0"/>
                        <a:t>Penalties</a:t>
                      </a:r>
                    </a:p>
                  </a:txBody>
                  <a:tcPr/>
                </a:tc>
                <a:tc>
                  <a:txBody>
                    <a:bodyPr/>
                    <a:lstStyle/>
                    <a:p>
                      <a:r>
                        <a:rPr lang="en-CA" dirty="0" smtClean="0"/>
                        <a:t>Game End</a:t>
                      </a:r>
                      <a:endParaRPr lang="en-CA" dirty="0"/>
                    </a:p>
                  </a:txBody>
                  <a:tcPr/>
                </a:tc>
                <a:tc>
                  <a:txBody>
                    <a:bodyPr/>
                    <a:lstStyle/>
                    <a:p>
                      <a:r>
                        <a:rPr lang="en-CA" dirty="0" smtClean="0"/>
                        <a:t>Expected Penalty</a:t>
                      </a:r>
                      <a:r>
                        <a:rPr lang="en-CA" baseline="0" dirty="0" smtClean="0"/>
                        <a:t> Differential</a:t>
                      </a:r>
                      <a:endParaRPr lang="en-CA" dirty="0"/>
                    </a:p>
                  </a:txBody>
                  <a:tcPr/>
                </a:tc>
              </a:tr>
              <a:tr h="370840">
                <a:tc>
                  <a:txBody>
                    <a:bodyPr/>
                    <a:lstStyle/>
                    <a:p>
                      <a:r>
                        <a:rPr lang="en-CA" dirty="0" smtClean="0"/>
                        <a:t>Penalties</a:t>
                      </a:r>
                      <a:endParaRPr lang="en-CA" dirty="0"/>
                    </a:p>
                  </a:txBody>
                  <a:tcPr/>
                </a:tc>
                <a:tc>
                  <a:txBody>
                    <a:bodyPr/>
                    <a:lstStyle/>
                    <a:p>
                      <a:r>
                        <a:rPr lang="en-CA" dirty="0" smtClean="0"/>
                        <a:t>Game End + Penalties</a:t>
                      </a:r>
                      <a:endParaRPr lang="en-CA" dirty="0"/>
                    </a:p>
                  </a:txBody>
                  <a:tcPr/>
                </a:tc>
                <a:tc>
                  <a:txBody>
                    <a:bodyPr/>
                    <a:lstStyle/>
                    <a:p>
                      <a:r>
                        <a:rPr lang="en-CA" dirty="0" smtClean="0"/>
                        <a:t>Next Penalty Probability Differential</a:t>
                      </a:r>
                      <a:endParaRPr lang="en-CA" dirty="0"/>
                    </a:p>
                  </a:txBody>
                  <a:tcPr/>
                </a:tc>
              </a:tr>
            </a:tbl>
          </a:graphicData>
        </a:graphic>
      </p:graphicFrame>
    </p:spTree>
    <p:extLst>
      <p:ext uri="{BB962C8B-B14F-4D97-AF65-F5344CB8AC3E}">
        <p14:creationId xmlns:p14="http://schemas.microsoft.com/office/powerpoint/2010/main" val="225026145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smtClean="0"/>
              <a:t>Iterative Value function computation (on policy):</a:t>
            </a:r>
          </a:p>
        </p:txBody>
      </p:sp>
      <p:sp>
        <p:nvSpPr>
          <p:cNvPr id="3" name="Slide Number Placeholder 2"/>
          <p:cNvSpPr>
            <a:spLocks noGrp="1"/>
          </p:cNvSpPr>
          <p:nvPr>
            <p:ph type="sldNum" sz="quarter" idx="12"/>
          </p:nvPr>
        </p:nvSpPr>
        <p:spPr/>
        <p:txBody>
          <a:bodyPr/>
          <a:lstStyle/>
          <a:p>
            <a:fld id="{5EDF5FA6-DD6B-4890-9C26-B92C8A4088A5}" type="slidenum">
              <a:rPr lang="en-CA" smtClean="0"/>
              <a:pPr/>
              <a:t>46</a:t>
            </a:fld>
            <a:r>
              <a:rPr lang="en-CA" dirty="0" smtClean="0"/>
              <a:t>/68</a:t>
            </a:r>
            <a:endParaRPr lang="en-CA" dirty="0"/>
          </a:p>
        </p:txBody>
      </p:sp>
      <p:sp>
        <p:nvSpPr>
          <p:cNvPr id="4" name="Title 3"/>
          <p:cNvSpPr>
            <a:spLocks noGrp="1"/>
          </p:cNvSpPr>
          <p:nvPr>
            <p:ph type="title"/>
          </p:nvPr>
        </p:nvSpPr>
        <p:spPr/>
        <p:txBody>
          <a:bodyPr>
            <a:normAutofit fontScale="90000"/>
          </a:bodyPr>
          <a:lstStyle/>
          <a:p>
            <a:pPr algn="ctr"/>
            <a:r>
              <a:rPr lang="en-CA" dirty="0" smtClean="0"/>
              <a:t>Dynamic Programming Algorithm for Value Iteration</a:t>
            </a:r>
            <a:endParaRPr lang="en-CA" dirty="0"/>
          </a:p>
        </p:txBody>
      </p:sp>
      <p:graphicFrame>
        <p:nvGraphicFramePr>
          <p:cNvPr id="7" name="Object 6"/>
          <p:cNvGraphicFramePr>
            <a:graphicFrameLocks noChangeAspect="1"/>
          </p:cNvGraphicFramePr>
          <p:nvPr>
            <p:extLst>
              <p:ext uri="{D42A27DB-BD31-4B8C-83A1-F6EECF244321}">
                <p14:modId xmlns:p14="http://schemas.microsoft.com/office/powerpoint/2010/main" val="3520719265"/>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61615"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3346450"/>
                        <a:ext cx="114300" cy="1651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918567528"/>
              </p:ext>
            </p:extLst>
          </p:nvPr>
        </p:nvGraphicFramePr>
        <p:xfrm>
          <a:off x="684213" y="2492375"/>
          <a:ext cx="8135937" cy="1503363"/>
        </p:xfrm>
        <a:graphic>
          <a:graphicData uri="http://schemas.openxmlformats.org/presentationml/2006/ole">
            <mc:AlternateContent xmlns:mc="http://schemas.openxmlformats.org/markup-compatibility/2006">
              <mc:Choice xmlns:v="urn:schemas-microsoft-com:vml" Requires="v">
                <p:oleObj spid="_x0000_s61616" name="Document" r:id="rId6" imgW="5486400" imgH="1003300" progId="Word.Document.12">
                  <p:embed/>
                </p:oleObj>
              </mc:Choice>
              <mc:Fallback>
                <p:oleObj name="Document" r:id="rId6" imgW="5486400" imgH="1003300" progId="Word.Document.12">
                  <p:embed/>
                  <p:pic>
                    <p:nvPicPr>
                      <p:cNvPr id="0" name=""/>
                      <p:cNvPicPr/>
                      <p:nvPr/>
                    </p:nvPicPr>
                    <p:blipFill>
                      <a:blip r:embed="rId7"/>
                      <a:stretch>
                        <a:fillRect/>
                      </a:stretch>
                    </p:blipFill>
                    <p:spPr>
                      <a:xfrm>
                        <a:off x="684213" y="2492375"/>
                        <a:ext cx="8135937" cy="1503363"/>
                      </a:xfrm>
                      <a:prstGeom prst="rect">
                        <a:avLst/>
                      </a:prstGeom>
                    </p:spPr>
                  </p:pic>
                </p:oleObj>
              </mc:Fallback>
            </mc:AlternateContent>
          </a:graphicData>
        </a:graphic>
      </p:graphicFrame>
      <p:sp>
        <p:nvSpPr>
          <p:cNvPr id="9" name="TextBox 8"/>
          <p:cNvSpPr txBox="1"/>
          <p:nvPr/>
        </p:nvSpPr>
        <p:spPr>
          <a:xfrm>
            <a:off x="2915816" y="4653136"/>
            <a:ext cx="2088232" cy="954107"/>
          </a:xfrm>
          <a:prstGeom prst="rect">
            <a:avLst/>
          </a:prstGeom>
          <a:noFill/>
        </p:spPr>
        <p:txBody>
          <a:bodyPr wrap="square" rtlCol="0">
            <a:spAutoFit/>
          </a:bodyPr>
          <a:lstStyle/>
          <a:p>
            <a:r>
              <a:rPr lang="en-US" sz="2800" dirty="0" smtClean="0"/>
              <a:t>Immediate </a:t>
            </a:r>
          </a:p>
          <a:p>
            <a:r>
              <a:rPr lang="en-US" sz="2800" dirty="0" smtClean="0"/>
              <a:t>reward </a:t>
            </a:r>
          </a:p>
        </p:txBody>
      </p:sp>
      <p:cxnSp>
        <p:nvCxnSpPr>
          <p:cNvPr id="11" name="Straight Arrow Connector 10"/>
          <p:cNvCxnSpPr/>
          <p:nvPr/>
        </p:nvCxnSpPr>
        <p:spPr>
          <a:xfrm flipV="1">
            <a:off x="1835696" y="3789040"/>
            <a:ext cx="72008"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635896" y="3645024"/>
            <a:ext cx="0" cy="9361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55576" y="4365105"/>
            <a:ext cx="2160240" cy="954107"/>
          </a:xfrm>
          <a:prstGeom prst="rect">
            <a:avLst/>
          </a:prstGeom>
          <a:noFill/>
        </p:spPr>
        <p:txBody>
          <a:bodyPr wrap="square" rtlCol="0">
            <a:spAutoFit/>
          </a:bodyPr>
          <a:lstStyle/>
          <a:p>
            <a:r>
              <a:rPr lang="en-US" sz="2800" dirty="0" smtClean="0"/>
              <a:t>Prob. of</a:t>
            </a:r>
            <a:br>
              <a:rPr lang="en-US" sz="2800" dirty="0" smtClean="0"/>
            </a:br>
            <a:r>
              <a:rPr lang="en-US" sz="2800" dirty="0" smtClean="0"/>
              <a:t>Action</a:t>
            </a:r>
          </a:p>
        </p:txBody>
      </p:sp>
      <p:sp>
        <p:nvSpPr>
          <p:cNvPr id="15" name="TextBox 14"/>
          <p:cNvSpPr txBox="1"/>
          <p:nvPr/>
        </p:nvSpPr>
        <p:spPr>
          <a:xfrm>
            <a:off x="5220072" y="4437112"/>
            <a:ext cx="3528392" cy="1384995"/>
          </a:xfrm>
          <a:prstGeom prst="rect">
            <a:avLst/>
          </a:prstGeom>
          <a:noFill/>
        </p:spPr>
        <p:txBody>
          <a:bodyPr wrap="square" rtlCol="0">
            <a:spAutoFit/>
          </a:bodyPr>
          <a:lstStyle/>
          <a:p>
            <a:r>
              <a:rPr lang="en-US" sz="2800" dirty="0" smtClean="0"/>
              <a:t>Expected Future Reward given action and state</a:t>
            </a:r>
          </a:p>
        </p:txBody>
      </p:sp>
      <p:cxnSp>
        <p:nvCxnSpPr>
          <p:cNvPr id="17" name="Straight Arrow Connector 16"/>
          <p:cNvCxnSpPr/>
          <p:nvPr/>
        </p:nvCxnSpPr>
        <p:spPr>
          <a:xfrm flipH="1" flipV="1">
            <a:off x="4788024" y="3933056"/>
            <a:ext cx="432048"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729421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Evaluating Actions</a:t>
            </a:r>
            <a:endParaRPr lang="en-US" dirty="0"/>
          </a:p>
        </p:txBody>
      </p:sp>
      <p:sp>
        <p:nvSpPr>
          <p:cNvPr id="6" name="Subtitle 5"/>
          <p:cNvSpPr>
            <a:spLocks noGrp="1"/>
          </p:cNvSpPr>
          <p:nvPr>
            <p:ph type="subTitle" idx="1"/>
          </p:nvPr>
        </p:nvSpPr>
        <p:spPr/>
        <p:txBody>
          <a:bodyPr/>
          <a:lstStyle/>
          <a:p>
            <a:pPr algn="ctr"/>
            <a:r>
              <a:rPr lang="en-US" dirty="0" smtClean="0"/>
              <a:t>Examples</a:t>
            </a:r>
            <a:endParaRPr lang="en-US" dirty="0"/>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47</a:t>
            </a:fld>
            <a:r>
              <a:rPr lang="en-CA" smtClean="0"/>
              <a:t>/68</a:t>
            </a:r>
            <a:endParaRPr lang="en-CA" dirty="0"/>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48</a:t>
            </a:fld>
            <a:r>
              <a:rPr lang="en-CA" dirty="0" smtClean="0"/>
              <a:t>/68</a:t>
            </a:r>
            <a:endParaRPr lang="en-CA" dirty="0"/>
          </a:p>
        </p:txBody>
      </p:sp>
      <p:sp>
        <p:nvSpPr>
          <p:cNvPr id="4" name="Title 3"/>
          <p:cNvSpPr>
            <a:spLocks noGrp="1"/>
          </p:cNvSpPr>
          <p:nvPr>
            <p:ph type="title"/>
          </p:nvPr>
        </p:nvSpPr>
        <p:spPr/>
        <p:txBody>
          <a:bodyPr/>
          <a:lstStyle/>
          <a:p>
            <a:r>
              <a:rPr lang="en-US"/>
              <a:t>The action value function</a:t>
            </a:r>
          </a:p>
        </p:txBody>
      </p:sp>
      <p:graphicFrame>
        <p:nvGraphicFramePr>
          <p:cNvPr id="6" name="Object 5"/>
          <p:cNvGraphicFramePr>
            <a:graphicFrameLocks noChangeAspect="1"/>
          </p:cNvGraphicFramePr>
          <p:nvPr>
            <p:extLst>
              <p:ext uri="{D42A27DB-BD31-4B8C-83A1-F6EECF244321}">
                <p14:modId xmlns:p14="http://schemas.microsoft.com/office/powerpoint/2010/main" val="4032991679"/>
              </p:ext>
            </p:extLst>
          </p:nvPr>
        </p:nvGraphicFramePr>
        <p:xfrm>
          <a:off x="539750" y="1658938"/>
          <a:ext cx="8135938" cy="1009650"/>
        </p:xfrm>
        <a:graphic>
          <a:graphicData uri="http://schemas.openxmlformats.org/presentationml/2006/ole">
            <mc:AlternateContent xmlns:mc="http://schemas.openxmlformats.org/markup-compatibility/2006">
              <mc:Choice xmlns:v="urn:schemas-microsoft-com:vml" Requires="v">
                <p:oleObj spid="_x0000_s62535" name="Document" r:id="rId3" imgW="5486400" imgH="673100" progId="Word.Document.12">
                  <p:embed/>
                </p:oleObj>
              </mc:Choice>
              <mc:Fallback>
                <p:oleObj name="Document" r:id="rId3" imgW="5486400" imgH="673100" progId="Word.Document.12">
                  <p:embed/>
                  <p:pic>
                    <p:nvPicPr>
                      <p:cNvPr id="0" name=""/>
                      <p:cNvPicPr/>
                      <p:nvPr/>
                    </p:nvPicPr>
                    <p:blipFill>
                      <a:blip r:embed="rId4"/>
                      <a:stretch>
                        <a:fillRect/>
                      </a:stretch>
                    </p:blipFill>
                    <p:spPr>
                      <a:xfrm>
                        <a:off x="539750" y="1658938"/>
                        <a:ext cx="8135938" cy="1009650"/>
                      </a:xfrm>
                      <a:prstGeom prst="rect">
                        <a:avLst/>
                      </a:prstGeom>
                    </p:spPr>
                  </p:pic>
                </p:oleObj>
              </mc:Fallback>
            </mc:AlternateContent>
          </a:graphicData>
        </a:graphic>
      </p:graphicFrame>
      <p:sp>
        <p:nvSpPr>
          <p:cNvPr id="7" name="TextBox 6"/>
          <p:cNvSpPr txBox="1"/>
          <p:nvPr/>
        </p:nvSpPr>
        <p:spPr>
          <a:xfrm>
            <a:off x="1691680" y="3429000"/>
            <a:ext cx="2088232" cy="954107"/>
          </a:xfrm>
          <a:prstGeom prst="rect">
            <a:avLst/>
          </a:prstGeom>
          <a:noFill/>
        </p:spPr>
        <p:txBody>
          <a:bodyPr wrap="square" rtlCol="0">
            <a:spAutoFit/>
          </a:bodyPr>
          <a:lstStyle/>
          <a:p>
            <a:r>
              <a:rPr lang="en-US" sz="2800" dirty="0" smtClean="0"/>
              <a:t>Immediate </a:t>
            </a:r>
          </a:p>
          <a:p>
            <a:r>
              <a:rPr lang="en-US" sz="2800" dirty="0" smtClean="0"/>
              <a:t>reward </a:t>
            </a:r>
          </a:p>
        </p:txBody>
      </p:sp>
      <p:cxnSp>
        <p:nvCxnSpPr>
          <p:cNvPr id="8" name="Straight Arrow Connector 7"/>
          <p:cNvCxnSpPr/>
          <p:nvPr/>
        </p:nvCxnSpPr>
        <p:spPr>
          <a:xfrm flipV="1">
            <a:off x="2411760" y="2420888"/>
            <a:ext cx="0" cy="9361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995936" y="3212976"/>
            <a:ext cx="3528392" cy="1384995"/>
          </a:xfrm>
          <a:prstGeom prst="rect">
            <a:avLst/>
          </a:prstGeom>
          <a:noFill/>
        </p:spPr>
        <p:txBody>
          <a:bodyPr wrap="square" rtlCol="0">
            <a:spAutoFit/>
          </a:bodyPr>
          <a:lstStyle/>
          <a:p>
            <a:r>
              <a:rPr lang="en-US" sz="2800" dirty="0" smtClean="0"/>
              <a:t>Expected Future Reward given action and state</a:t>
            </a:r>
          </a:p>
        </p:txBody>
      </p:sp>
      <p:cxnSp>
        <p:nvCxnSpPr>
          <p:cNvPr id="10" name="Straight Arrow Connector 9"/>
          <p:cNvCxnSpPr/>
          <p:nvPr/>
        </p:nvCxnSpPr>
        <p:spPr>
          <a:xfrm flipH="1" flipV="1">
            <a:off x="3563888" y="2708920"/>
            <a:ext cx="432048"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953890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a:t>We discretize locations by clustering the points at which a given action occurs. Example:</a:t>
            </a:r>
          </a:p>
        </p:txBody>
      </p:sp>
      <p:sp>
        <p:nvSpPr>
          <p:cNvPr id="3" name="Slide Number Placeholder 2"/>
          <p:cNvSpPr>
            <a:spLocks noGrp="1"/>
          </p:cNvSpPr>
          <p:nvPr>
            <p:ph type="sldNum" sz="quarter" idx="12"/>
          </p:nvPr>
        </p:nvSpPr>
        <p:spPr/>
        <p:txBody>
          <a:bodyPr/>
          <a:lstStyle/>
          <a:p>
            <a:fld id="{5EDF5FA6-DD6B-4890-9C26-B92C8A4088A5}" type="slidenum">
              <a:rPr lang="en-CA" smtClean="0"/>
              <a:pPr/>
              <a:t>49</a:t>
            </a:fld>
            <a:r>
              <a:rPr lang="en-CA" dirty="0" smtClean="0"/>
              <a:t>/68</a:t>
            </a:r>
            <a:endParaRPr lang="en-CA" dirty="0"/>
          </a:p>
        </p:txBody>
      </p:sp>
      <p:sp>
        <p:nvSpPr>
          <p:cNvPr id="4" name="Title 3"/>
          <p:cNvSpPr>
            <a:spLocks noGrp="1"/>
          </p:cNvSpPr>
          <p:nvPr>
            <p:ph type="title"/>
          </p:nvPr>
        </p:nvSpPr>
        <p:spPr/>
        <p:txBody>
          <a:bodyPr/>
          <a:lstStyle/>
          <a:p>
            <a:r>
              <a:rPr lang="en-US"/>
              <a:t>Locations</a:t>
            </a:r>
          </a:p>
        </p:txBody>
      </p:sp>
      <p:pic>
        <p:nvPicPr>
          <p:cNvPr id="5" name="shot.png" descr="/Users/oschulte/Dropbox/dmkd/figures/clusters/iteration20_withDataPoints/shot.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619672" y="2420888"/>
            <a:ext cx="5760640" cy="4320480"/>
          </a:xfrm>
          <a:prstGeom prst="rect">
            <a:avLst/>
          </a:prstGeom>
        </p:spPr>
      </p:pic>
    </p:spTree>
    <p:extLst>
      <p:ext uri="{BB962C8B-B14F-4D97-AF65-F5344CB8AC3E}">
        <p14:creationId xmlns:p14="http://schemas.microsoft.com/office/powerpoint/2010/main" val="199016576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95536" y="260648"/>
            <a:ext cx="8382000" cy="1829761"/>
          </a:xfrm>
        </p:spPr>
        <p:txBody>
          <a:bodyPr>
            <a:normAutofit/>
          </a:bodyPr>
          <a:lstStyle/>
          <a:p>
            <a:pPr algn="ctr"/>
            <a:r>
              <a:rPr lang="en-US" sz="3600" dirty="0" smtClean="0"/>
              <a:t>Performance Evaluation</a:t>
            </a:r>
            <a:endParaRPr lang="en-US" sz="3600" dirty="0"/>
          </a:p>
        </p:txBody>
      </p:sp>
      <p:sp>
        <p:nvSpPr>
          <p:cNvPr id="6" name="Subtitle 5"/>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5</a:t>
            </a:fld>
            <a:r>
              <a:rPr lang="en-CA" smtClean="0"/>
              <a:t>/68</a:t>
            </a:r>
            <a:endParaRPr lang="en-CA" dirty="0"/>
          </a:p>
        </p:txBody>
      </p:sp>
      <p:pic>
        <p:nvPicPr>
          <p:cNvPr id="7" name="Picture 6" descr="moneyball.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832" y="2689696"/>
            <a:ext cx="2311400" cy="3403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lpr.png" descr="/Users/oschulte/Dropbox/dmkd/figures/clusters/iteration20_withDataPoints/lpr.png"/>
          <p:cNvPicPr>
            <a:picLocks noGrp="1" noChangeAspect="1"/>
          </p:cNvPicPr>
          <p:nvPr>
            <p:ph idx="1"/>
          </p:nvPr>
        </p:nvPicPr>
        <p:blipFill>
          <a:blip r:embed="rId2" r:link="rId3">
            <a:extLst>
              <a:ext uri="{28A0092B-C50C-407E-A947-70E740481C1C}">
                <a14:useLocalDpi xmlns:a14="http://schemas.microsoft.com/office/drawing/2010/main" val="0"/>
              </a:ext>
            </a:extLst>
          </a:blip>
          <a:srcRect t="13336" b="13336"/>
          <a:stretch>
            <a:fillRect/>
          </a:stretch>
        </p:blipFill>
        <p:spPr/>
      </p:pic>
      <p:sp>
        <p:nvSpPr>
          <p:cNvPr id="3" name="Slide Number Placeholder 2"/>
          <p:cNvSpPr>
            <a:spLocks noGrp="1"/>
          </p:cNvSpPr>
          <p:nvPr>
            <p:ph type="sldNum" sz="quarter" idx="12"/>
          </p:nvPr>
        </p:nvSpPr>
        <p:spPr/>
        <p:txBody>
          <a:bodyPr/>
          <a:lstStyle/>
          <a:p>
            <a:fld id="{5EDF5FA6-DD6B-4890-9C26-B92C8A4088A5}" type="slidenum">
              <a:rPr lang="en-CA" smtClean="0"/>
              <a:pPr/>
              <a:t>50</a:t>
            </a:fld>
            <a:r>
              <a:rPr lang="en-CA" dirty="0" smtClean="0"/>
              <a:t>/68</a:t>
            </a:r>
            <a:endParaRPr lang="en-CA" dirty="0"/>
          </a:p>
        </p:txBody>
      </p:sp>
      <p:sp>
        <p:nvSpPr>
          <p:cNvPr id="4" name="Title 3"/>
          <p:cNvSpPr>
            <a:spLocks noGrp="1"/>
          </p:cNvSpPr>
          <p:nvPr>
            <p:ph type="title"/>
          </p:nvPr>
        </p:nvSpPr>
        <p:spPr/>
        <p:txBody>
          <a:bodyPr/>
          <a:lstStyle/>
          <a:p>
            <a:r>
              <a:rPr lang="en-US"/>
              <a:t>Loose Puck Recovery</a:t>
            </a:r>
          </a:p>
        </p:txBody>
      </p:sp>
    </p:spTree>
    <p:extLst>
      <p:ext uri="{BB962C8B-B14F-4D97-AF65-F5344CB8AC3E}">
        <p14:creationId xmlns:p14="http://schemas.microsoft.com/office/powerpoint/2010/main" val="261599961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07293"/>
            <a:ext cx="8229600" cy="4525963"/>
          </a:xfrm>
        </p:spPr>
        <p:txBody>
          <a:bodyPr/>
          <a:lstStyle/>
          <a:p>
            <a:r>
              <a:rPr lang="en-US"/>
              <a:t>Average values of actions at location, over all states and both teams.</a:t>
            </a:r>
          </a:p>
        </p:txBody>
      </p:sp>
      <p:sp>
        <p:nvSpPr>
          <p:cNvPr id="3" name="Slide Number Placeholder 2"/>
          <p:cNvSpPr>
            <a:spLocks noGrp="1"/>
          </p:cNvSpPr>
          <p:nvPr>
            <p:ph type="sldNum" sz="quarter" idx="12"/>
          </p:nvPr>
        </p:nvSpPr>
        <p:spPr/>
        <p:txBody>
          <a:bodyPr/>
          <a:lstStyle/>
          <a:p>
            <a:fld id="{5EDF5FA6-DD6B-4890-9C26-B92C8A4088A5}" type="slidenum">
              <a:rPr lang="en-CA" smtClean="0"/>
              <a:pPr/>
              <a:t>51</a:t>
            </a:fld>
            <a:r>
              <a:rPr lang="en-CA" dirty="0" smtClean="0"/>
              <a:t>/68</a:t>
            </a:r>
            <a:endParaRPr lang="en-CA" dirty="0"/>
          </a:p>
        </p:txBody>
      </p:sp>
      <p:sp>
        <p:nvSpPr>
          <p:cNvPr id="4" name="Title 3"/>
          <p:cNvSpPr>
            <a:spLocks noGrp="1"/>
          </p:cNvSpPr>
          <p:nvPr>
            <p:ph type="title"/>
          </p:nvPr>
        </p:nvSpPr>
        <p:spPr/>
        <p:txBody>
          <a:bodyPr/>
          <a:lstStyle/>
          <a:p>
            <a:r>
              <a:rPr lang="en-US"/>
              <a:t>Action value @Location</a:t>
            </a:r>
          </a:p>
        </p:txBody>
      </p:sp>
      <p:pic>
        <p:nvPicPr>
          <p:cNvPr id="5" name="shot3d.png" descr="/Users/oschulte/Dropbox/dmkd/shot3d.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843808" y="2132856"/>
            <a:ext cx="6840760" cy="4824536"/>
          </a:xfrm>
          <a:prstGeom prst="rect">
            <a:avLst/>
          </a:prstGeom>
        </p:spPr>
      </p:pic>
      <p:sp>
        <p:nvSpPr>
          <p:cNvPr id="6" name="TextBox 5"/>
          <p:cNvSpPr txBox="1"/>
          <p:nvPr/>
        </p:nvSpPr>
        <p:spPr>
          <a:xfrm>
            <a:off x="323528" y="2204864"/>
            <a:ext cx="4896544" cy="923330"/>
          </a:xfrm>
          <a:prstGeom prst="rect">
            <a:avLst/>
          </a:prstGeom>
          <a:noFill/>
        </p:spPr>
        <p:txBody>
          <a:bodyPr wrap="square" rtlCol="0">
            <a:spAutoFit/>
          </a:bodyPr>
          <a:lstStyle/>
          <a:p>
            <a:r>
              <a:rPr lang="en-US" dirty="0" smtClean="0"/>
              <a:t>Action = shot</a:t>
            </a:r>
            <a:br>
              <a:rPr lang="en-US" dirty="0" smtClean="0"/>
            </a:br>
            <a:r>
              <a:rPr lang="en-US" dirty="0" smtClean="0"/>
              <a:t>Chance </a:t>
            </a:r>
            <a:r>
              <a:rPr lang="en-US" dirty="0"/>
              <a:t>of scoring the next goal</a:t>
            </a:r>
            <a:br>
              <a:rPr lang="en-US" dirty="0"/>
            </a:br>
            <a:r>
              <a:rPr lang="en-US" dirty="0" err="1"/>
              <a:t>lookahead</a:t>
            </a:r>
            <a:r>
              <a:rPr lang="en-US" dirty="0"/>
              <a:t> = 1</a:t>
            </a:r>
          </a:p>
        </p:txBody>
      </p:sp>
    </p:spTree>
    <p:extLst>
      <p:ext uri="{BB962C8B-B14F-4D97-AF65-F5344CB8AC3E}">
        <p14:creationId xmlns:p14="http://schemas.microsoft.com/office/powerpoint/2010/main" val="250066965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52</a:t>
            </a:fld>
            <a:r>
              <a:rPr lang="en-CA" dirty="0" smtClean="0"/>
              <a:t>/68</a:t>
            </a:r>
            <a:endParaRPr lang="en-CA" dirty="0"/>
          </a:p>
        </p:txBody>
      </p:sp>
      <p:sp>
        <p:nvSpPr>
          <p:cNvPr id="4" name="Title 3"/>
          <p:cNvSpPr>
            <a:spLocks noGrp="1"/>
          </p:cNvSpPr>
          <p:nvPr>
            <p:ph type="title"/>
          </p:nvPr>
        </p:nvSpPr>
        <p:spPr>
          <a:xfrm>
            <a:off x="457200" y="53752"/>
            <a:ext cx="8229600" cy="1143000"/>
          </a:xfrm>
        </p:spPr>
        <p:txBody>
          <a:bodyPr/>
          <a:lstStyle/>
          <a:p>
            <a:r>
              <a:rPr lang="en-US"/>
              <a:t>Shot Values, Lookahead</a:t>
            </a:r>
          </a:p>
        </p:txBody>
      </p:sp>
      <p:pic>
        <p:nvPicPr>
          <p:cNvPr id="5" name="shot3d.png" descr="/Users/oschulte/Dropbox/dmkd/shot3d.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0" y="2348880"/>
            <a:ext cx="5664629" cy="4248472"/>
          </a:xfrm>
          <a:prstGeom prst="rect">
            <a:avLst/>
          </a:prstGeom>
        </p:spPr>
      </p:pic>
      <p:pic>
        <p:nvPicPr>
          <p:cNvPr id="6" name="shotvalue3d.png" descr="/Users/oschulte/Dropbox/dmkd/figures/3dplots/shotvalue3d.png"/>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4427984" y="980728"/>
            <a:ext cx="5566320" cy="4174740"/>
          </a:xfrm>
          <a:prstGeom prst="rect">
            <a:avLst/>
          </a:prstGeom>
        </p:spPr>
      </p:pic>
      <p:sp>
        <p:nvSpPr>
          <p:cNvPr id="7" name="TextBox 6"/>
          <p:cNvSpPr txBox="1"/>
          <p:nvPr/>
        </p:nvSpPr>
        <p:spPr>
          <a:xfrm>
            <a:off x="395536" y="1844824"/>
            <a:ext cx="3888432" cy="646331"/>
          </a:xfrm>
          <a:prstGeom prst="rect">
            <a:avLst/>
          </a:prstGeom>
          <a:noFill/>
        </p:spPr>
        <p:txBody>
          <a:bodyPr wrap="square" rtlCol="0">
            <a:spAutoFit/>
          </a:bodyPr>
          <a:lstStyle/>
          <a:p>
            <a:r>
              <a:rPr lang="en-US" dirty="0" smtClean="0"/>
              <a:t>Chance </a:t>
            </a:r>
            <a:r>
              <a:rPr lang="en-US" dirty="0"/>
              <a:t>of scoring the next goal </a:t>
            </a:r>
            <a:br>
              <a:rPr lang="en-US" dirty="0"/>
            </a:br>
            <a:r>
              <a:rPr lang="en-US" dirty="0" err="1" smtClean="0"/>
              <a:t>lookahead</a:t>
            </a:r>
            <a:r>
              <a:rPr lang="en-US" dirty="0" smtClean="0"/>
              <a:t> </a:t>
            </a:r>
            <a:r>
              <a:rPr lang="en-US" dirty="0"/>
              <a:t>= 1</a:t>
            </a:r>
          </a:p>
        </p:txBody>
      </p:sp>
      <p:sp>
        <p:nvSpPr>
          <p:cNvPr id="8" name="TextBox 7"/>
          <p:cNvSpPr txBox="1"/>
          <p:nvPr/>
        </p:nvSpPr>
        <p:spPr>
          <a:xfrm>
            <a:off x="5508104" y="5157192"/>
            <a:ext cx="3779912" cy="923330"/>
          </a:xfrm>
          <a:prstGeom prst="rect">
            <a:avLst/>
          </a:prstGeom>
          <a:noFill/>
        </p:spPr>
        <p:txBody>
          <a:bodyPr wrap="square" rtlCol="0">
            <a:spAutoFit/>
          </a:bodyPr>
          <a:lstStyle/>
          <a:p>
            <a:r>
              <a:rPr lang="en-US"/>
              <a:t>Chance of scoring the next goal</a:t>
            </a:r>
            <a:br>
              <a:rPr lang="en-US"/>
            </a:br>
            <a:r>
              <a:rPr lang="en-US"/>
              <a:t>after shot</a:t>
            </a:r>
            <a:br>
              <a:rPr lang="en-US"/>
            </a:br>
            <a:r>
              <a:rPr lang="en-US"/>
              <a:t>lookahead = 14</a:t>
            </a:r>
          </a:p>
        </p:txBody>
      </p:sp>
    </p:spTree>
    <p:extLst>
      <p:ext uri="{BB962C8B-B14F-4D97-AF65-F5344CB8AC3E}">
        <p14:creationId xmlns:p14="http://schemas.microsoft.com/office/powerpoint/2010/main" val="57193036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53</a:t>
            </a:fld>
            <a:r>
              <a:rPr lang="en-CA" dirty="0" smtClean="0"/>
              <a:t>/68</a:t>
            </a:r>
            <a:endParaRPr lang="en-CA" dirty="0"/>
          </a:p>
        </p:txBody>
      </p:sp>
      <p:sp>
        <p:nvSpPr>
          <p:cNvPr id="4" name="Title 3"/>
          <p:cNvSpPr>
            <a:spLocks noGrp="1"/>
          </p:cNvSpPr>
          <p:nvPr>
            <p:ph type="title"/>
          </p:nvPr>
        </p:nvSpPr>
        <p:spPr/>
        <p:txBody>
          <a:bodyPr/>
          <a:lstStyle/>
          <a:p>
            <a:r>
              <a:rPr lang="en-US"/>
              <a:t>Dump in vs. Carry In</a:t>
            </a:r>
          </a:p>
        </p:txBody>
      </p:sp>
      <p:pic>
        <p:nvPicPr>
          <p:cNvPr id="5" name="Picture 4" descr="dumpvscarr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70" y="2204864"/>
            <a:ext cx="8878638" cy="3362548"/>
          </a:xfrm>
          <a:prstGeom prst="rect">
            <a:avLst/>
          </a:prstGeom>
        </p:spPr>
      </p:pic>
      <p:sp>
        <p:nvSpPr>
          <p:cNvPr id="6" name="TextBox 5"/>
          <p:cNvSpPr txBox="1"/>
          <p:nvPr/>
        </p:nvSpPr>
        <p:spPr>
          <a:xfrm>
            <a:off x="323528" y="1340768"/>
            <a:ext cx="7416824" cy="369332"/>
          </a:xfrm>
          <a:prstGeom prst="rect">
            <a:avLst/>
          </a:prstGeom>
          <a:noFill/>
        </p:spPr>
        <p:txBody>
          <a:bodyPr wrap="square" rtlCol="0">
            <a:spAutoFit/>
          </a:bodyPr>
          <a:lstStyle/>
          <a:p>
            <a:r>
              <a:rPr lang="en-US">
                <a:hlinkClick r:id="rId3"/>
              </a:rPr>
              <a:t>Which is better? </a:t>
            </a:r>
            <a:endParaRPr lang="en-US"/>
          </a:p>
        </p:txBody>
      </p:sp>
      <p:sp>
        <p:nvSpPr>
          <p:cNvPr id="7" name="TextBox 6"/>
          <p:cNvSpPr txBox="1"/>
          <p:nvPr/>
        </p:nvSpPr>
        <p:spPr>
          <a:xfrm>
            <a:off x="1763688" y="5661248"/>
            <a:ext cx="5328592" cy="369332"/>
          </a:xfrm>
          <a:prstGeom prst="rect">
            <a:avLst/>
          </a:prstGeom>
          <a:noFill/>
        </p:spPr>
        <p:txBody>
          <a:bodyPr wrap="square" rtlCol="0">
            <a:spAutoFit/>
          </a:bodyPr>
          <a:lstStyle/>
          <a:p>
            <a:r>
              <a:rPr lang="en-US"/>
              <a:t>Figure by Shaun Kreider, Kreider Designs. </a:t>
            </a:r>
          </a:p>
        </p:txBody>
      </p:sp>
    </p:spTree>
    <p:extLst>
      <p:ext uri="{BB962C8B-B14F-4D97-AF65-F5344CB8AC3E}">
        <p14:creationId xmlns:p14="http://schemas.microsoft.com/office/powerpoint/2010/main" val="297500307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54</a:t>
            </a:fld>
            <a:r>
              <a:rPr lang="en-CA" dirty="0" smtClean="0"/>
              <a:t>/68</a:t>
            </a:r>
            <a:endParaRPr lang="en-CA" dirty="0"/>
          </a:p>
        </p:txBody>
      </p:sp>
      <p:sp>
        <p:nvSpPr>
          <p:cNvPr id="4" name="Title 3"/>
          <p:cNvSpPr>
            <a:spLocks noGrp="1"/>
          </p:cNvSpPr>
          <p:nvPr>
            <p:ph type="title"/>
          </p:nvPr>
        </p:nvSpPr>
        <p:spPr/>
        <p:txBody>
          <a:bodyPr/>
          <a:lstStyle/>
          <a:p>
            <a:r>
              <a:rPr lang="en-US"/>
              <a:t>Model Values</a:t>
            </a:r>
          </a:p>
        </p:txBody>
      </p:sp>
      <p:sp>
        <p:nvSpPr>
          <p:cNvPr id="6" name="TextBox 5"/>
          <p:cNvSpPr txBox="1"/>
          <p:nvPr/>
        </p:nvSpPr>
        <p:spPr>
          <a:xfrm>
            <a:off x="5543600" y="5085184"/>
            <a:ext cx="3600400" cy="646331"/>
          </a:xfrm>
          <a:prstGeom prst="rect">
            <a:avLst/>
          </a:prstGeom>
          <a:noFill/>
        </p:spPr>
        <p:txBody>
          <a:bodyPr wrap="square" rtlCol="0">
            <a:spAutoFit/>
          </a:bodyPr>
          <a:lstStyle/>
          <a:p>
            <a:r>
              <a:rPr lang="en-US"/>
              <a:t>Chance of scoring the next goal after carry</a:t>
            </a:r>
          </a:p>
        </p:txBody>
      </p:sp>
      <p:pic>
        <p:nvPicPr>
          <p:cNvPr id="11" name="Content Placeholder 10" descr="carry.pdf"/>
          <p:cNvPicPr>
            <a:picLocks noGrp="1" noChangeAspect="1"/>
          </p:cNvPicPr>
          <p:nvPr>
            <p:ph idx="1"/>
          </p:nvPr>
        </p:nvPicPr>
        <p:blipFill>
          <a:blip r:embed="rId3">
            <a:extLst>
              <a:ext uri="{28A0092B-C50C-407E-A947-70E740481C1C}">
                <a14:useLocalDpi xmlns:a14="http://schemas.microsoft.com/office/drawing/2010/main" val="0"/>
              </a:ext>
            </a:extLst>
          </a:blip>
          <a:srcRect l="-12747" r="-12747"/>
          <a:stretch>
            <a:fillRect/>
          </a:stretch>
        </p:blipFill>
        <p:spPr>
          <a:xfrm>
            <a:off x="3432412" y="1124744"/>
            <a:ext cx="6684204" cy="3676054"/>
          </a:xfrm>
        </p:spPr>
      </p:pic>
      <p:pic>
        <p:nvPicPr>
          <p:cNvPr id="13" name="Picture 12" descr="dumpi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3711086"/>
            <a:ext cx="4392488" cy="2886266"/>
          </a:xfrm>
          <a:prstGeom prst="rect">
            <a:avLst/>
          </a:prstGeom>
        </p:spPr>
      </p:pic>
      <p:sp>
        <p:nvSpPr>
          <p:cNvPr id="14" name="TextBox 13"/>
          <p:cNvSpPr txBox="1"/>
          <p:nvPr/>
        </p:nvSpPr>
        <p:spPr>
          <a:xfrm>
            <a:off x="35148" y="3070701"/>
            <a:ext cx="3600400" cy="646331"/>
          </a:xfrm>
          <a:prstGeom prst="rect">
            <a:avLst/>
          </a:prstGeom>
          <a:noFill/>
        </p:spPr>
        <p:txBody>
          <a:bodyPr wrap="square" rtlCol="0">
            <a:spAutoFit/>
          </a:bodyPr>
          <a:lstStyle/>
          <a:p>
            <a:r>
              <a:rPr lang="en-US"/>
              <a:t>Chance of scoring the next goal after dump-in</a:t>
            </a:r>
          </a:p>
        </p:txBody>
      </p:sp>
    </p:spTree>
    <p:extLst>
      <p:ext uri="{BB962C8B-B14F-4D97-AF65-F5344CB8AC3E}">
        <p14:creationId xmlns:p14="http://schemas.microsoft.com/office/powerpoint/2010/main" val="13095727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Evaluating Players and Teams</a:t>
            </a:r>
            <a:endParaRPr lang="en-US" dirty="0"/>
          </a:p>
        </p:txBody>
      </p:sp>
      <p:sp>
        <p:nvSpPr>
          <p:cNvPr id="6" name="Subtitle 5"/>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55</a:t>
            </a:fld>
            <a:r>
              <a:rPr lang="en-CA" smtClean="0"/>
              <a:t>/68</a:t>
            </a:r>
            <a:endParaRPr lang="en-CA" dirty="0"/>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43608" y="2780928"/>
            <a:ext cx="3024336" cy="720080"/>
          </a:xfrm>
        </p:spPr>
        <p:txBody>
          <a:bodyPr>
            <a:normAutofit fontScale="92500" lnSpcReduction="20000"/>
          </a:bodyPr>
          <a:lstStyle/>
          <a:p>
            <a:pPr marL="109728" indent="0">
              <a:buNone/>
            </a:pPr>
            <a:r>
              <a:rPr lang="en-US"/>
              <a:t>expected reward </a:t>
            </a:r>
            <a:br>
              <a:rPr lang="en-US"/>
            </a:br>
            <a:r>
              <a:rPr lang="en-US"/>
              <a:t>after action</a:t>
            </a:r>
          </a:p>
        </p:txBody>
      </p:sp>
      <p:sp>
        <p:nvSpPr>
          <p:cNvPr id="3" name="Slide Number Placeholder 2"/>
          <p:cNvSpPr>
            <a:spLocks noGrp="1"/>
          </p:cNvSpPr>
          <p:nvPr>
            <p:ph type="sldNum" sz="quarter" idx="12"/>
          </p:nvPr>
        </p:nvSpPr>
        <p:spPr/>
        <p:txBody>
          <a:bodyPr/>
          <a:lstStyle/>
          <a:p>
            <a:fld id="{5EDF5FA6-DD6B-4890-9C26-B92C8A4088A5}" type="slidenum">
              <a:rPr lang="en-CA" smtClean="0"/>
              <a:pPr/>
              <a:t>56</a:t>
            </a:fld>
            <a:r>
              <a:rPr lang="en-CA" dirty="0" smtClean="0"/>
              <a:t>/68</a:t>
            </a:r>
            <a:endParaRPr lang="en-CA" dirty="0"/>
          </a:p>
        </p:txBody>
      </p:sp>
      <p:sp>
        <p:nvSpPr>
          <p:cNvPr id="4" name="Title 3"/>
          <p:cNvSpPr>
            <a:spLocks noGrp="1"/>
          </p:cNvSpPr>
          <p:nvPr>
            <p:ph type="title"/>
          </p:nvPr>
        </p:nvSpPr>
        <p:spPr/>
        <p:txBody>
          <a:bodyPr/>
          <a:lstStyle/>
          <a:p>
            <a:r>
              <a:rPr lang="en-US" dirty="0"/>
              <a:t>The Impact of </a:t>
            </a:r>
            <a:r>
              <a:rPr lang="en-US"/>
              <a:t>an </a:t>
            </a:r>
            <a:r>
              <a:rPr lang="en-US" smtClean="0"/>
              <a:t>Action</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744713986"/>
              </p:ext>
            </p:extLst>
          </p:nvPr>
        </p:nvGraphicFramePr>
        <p:xfrm>
          <a:off x="539750" y="1963738"/>
          <a:ext cx="8135938" cy="400050"/>
        </p:xfrm>
        <a:graphic>
          <a:graphicData uri="http://schemas.openxmlformats.org/presentationml/2006/ole">
            <mc:AlternateContent xmlns:mc="http://schemas.openxmlformats.org/markup-compatibility/2006">
              <mc:Choice xmlns:v="urn:schemas-microsoft-com:vml" Requires="v">
                <p:oleObj spid="_x0000_s63539" name="Document" r:id="rId3" imgW="5486400" imgH="266700" progId="Word.Document.12">
                  <p:embed/>
                </p:oleObj>
              </mc:Choice>
              <mc:Fallback>
                <p:oleObj name="Document" r:id="rId3" imgW="5486400" imgH="266700" progId="Word.Document.12">
                  <p:embed/>
                  <p:pic>
                    <p:nvPicPr>
                      <p:cNvPr id="0" name=""/>
                      <p:cNvPicPr/>
                      <p:nvPr/>
                    </p:nvPicPr>
                    <p:blipFill>
                      <a:blip r:embed="rId4"/>
                      <a:stretch>
                        <a:fillRect/>
                      </a:stretch>
                    </p:blipFill>
                    <p:spPr>
                      <a:xfrm>
                        <a:off x="539750" y="1963738"/>
                        <a:ext cx="8135938" cy="400050"/>
                      </a:xfrm>
                      <a:prstGeom prst="rect">
                        <a:avLst/>
                      </a:prstGeom>
                    </p:spPr>
                  </p:pic>
                </p:oleObj>
              </mc:Fallback>
            </mc:AlternateContent>
          </a:graphicData>
        </a:graphic>
      </p:graphicFrame>
      <p:sp>
        <p:nvSpPr>
          <p:cNvPr id="6" name="Content Placeholder 1"/>
          <p:cNvSpPr txBox="1">
            <a:spLocks/>
          </p:cNvSpPr>
          <p:nvPr/>
        </p:nvSpPr>
        <p:spPr>
          <a:xfrm>
            <a:off x="4572000" y="2780928"/>
            <a:ext cx="3024336" cy="720080"/>
          </a:xfrm>
          <a:prstGeom prst="rect">
            <a:avLst/>
          </a:prstGeom>
        </p:spPr>
        <p:txBody>
          <a:bodyPr vert="horz">
            <a:normAutofit fontScale="92500" lnSpcReduction="2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lstStyle>
          <a:p>
            <a:pPr marL="109728" indent="0">
              <a:buFont typeface="Wingdings 3"/>
              <a:buNone/>
            </a:pPr>
            <a:r>
              <a:rPr lang="en-US"/>
              <a:t>expected reward </a:t>
            </a:r>
            <a:br>
              <a:rPr lang="en-US"/>
            </a:br>
            <a:r>
              <a:rPr lang="en-US"/>
              <a:t>before action</a:t>
            </a:r>
          </a:p>
        </p:txBody>
      </p:sp>
      <p:cxnSp>
        <p:nvCxnSpPr>
          <p:cNvPr id="8" name="Straight Arrow Connector 7"/>
          <p:cNvCxnSpPr>
            <a:stCxn id="2" idx="0"/>
          </p:cNvCxnSpPr>
          <p:nvPr/>
        </p:nvCxnSpPr>
        <p:spPr>
          <a:xfrm flipV="1">
            <a:off x="2555776" y="2420888"/>
            <a:ext cx="864096"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4860032" y="2420888"/>
            <a:ext cx="648072"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820311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40768"/>
            <a:ext cx="8229600" cy="4032448"/>
          </a:xfrm>
        </p:spPr>
        <p:txBody>
          <a:bodyPr>
            <a:noAutofit/>
          </a:bodyPr>
          <a:lstStyle/>
          <a:p>
            <a:pPr marL="109728" indent="0">
              <a:buNone/>
            </a:pPr>
            <a:r>
              <a:rPr lang="en-CA" sz="2800" dirty="0"/>
              <a:t>Players</a:t>
            </a:r>
            <a:endParaRPr lang="en-CA" sz="2800" dirty="0" smtClean="0"/>
          </a:p>
          <a:p>
            <a:pPr marL="850392" lvl="1" indent="-457200">
              <a:buFont typeface="+mj-lt"/>
              <a:buAutoNum type="arabicPeriod"/>
            </a:pPr>
            <a:r>
              <a:rPr lang="en-CA" sz="2800" dirty="0" smtClean="0"/>
              <a:t>Apply the impact of an action to the player performing the action</a:t>
            </a:r>
          </a:p>
          <a:p>
            <a:pPr marL="850392" lvl="1" indent="-457200">
              <a:buFont typeface="+mj-lt"/>
              <a:buAutoNum type="arabicPeriod"/>
            </a:pPr>
            <a:r>
              <a:rPr lang="en-CA" sz="2800" dirty="0" smtClean="0"/>
              <a:t>Sum the impact of his actions over a game to get his net game impact.</a:t>
            </a:r>
          </a:p>
          <a:p>
            <a:pPr marL="850392" lvl="1" indent="-457200">
              <a:buFont typeface="+mj-lt"/>
              <a:buAutoNum type="arabicPeriod"/>
            </a:pPr>
            <a:r>
              <a:rPr lang="en-CA" sz="2800" dirty="0" smtClean="0"/>
              <a:t>Sum the net game impact of a player over a single season to get his net season impact.</a:t>
            </a:r>
            <a:endParaRPr lang="en-CA" sz="2800"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57</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Evaluating Players and Teams</a:t>
            </a:r>
            <a:endParaRPr lang="en-CA" dirty="0"/>
          </a:p>
        </p:txBody>
      </p:sp>
      <p:sp>
        <p:nvSpPr>
          <p:cNvPr id="153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CA"/>
          </a:p>
        </p:txBody>
      </p:sp>
      <p:sp>
        <p:nvSpPr>
          <p:cNvPr id="15363" name="Rectangle 3"/>
          <p:cNvSpPr>
            <a:spLocks noChangeArrowheads="1"/>
          </p:cNvSpPr>
          <p:nvPr/>
        </p:nvSpPr>
        <p:spPr bwMode="auto">
          <a:xfrm>
            <a:off x="0" y="85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TextBox 4"/>
          <p:cNvSpPr txBox="1"/>
          <p:nvPr/>
        </p:nvSpPr>
        <p:spPr>
          <a:xfrm>
            <a:off x="683568" y="5085184"/>
            <a:ext cx="7992888" cy="954107"/>
          </a:xfrm>
          <a:prstGeom prst="rect">
            <a:avLst/>
          </a:prstGeom>
          <a:noFill/>
        </p:spPr>
        <p:txBody>
          <a:bodyPr wrap="square" rtlCol="0">
            <a:spAutoFit/>
          </a:bodyPr>
          <a:lstStyle/>
          <a:p>
            <a:r>
              <a:rPr lang="en-US" sz="2800"/>
              <a:t>Teams</a:t>
            </a:r>
            <a:br>
              <a:rPr lang="en-US" sz="2800"/>
            </a:br>
            <a:r>
              <a:rPr lang="en-US" sz="2800"/>
              <a:t>Sum the impact of all players.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019679"/>
          </a:xfrm>
        </p:spPr>
        <p:txBody>
          <a:bodyPr>
            <a:normAutofit fontScale="92500" lnSpcReduction="10000"/>
          </a:bodyPr>
          <a:lstStyle/>
          <a:p>
            <a:pPr marL="109728" indent="0">
              <a:buNone/>
            </a:pPr>
            <a:r>
              <a:rPr lang="en-US"/>
              <a:t>Compare </a:t>
            </a:r>
          </a:p>
          <a:p>
            <a:r>
              <a:rPr lang="en-US"/>
              <a:t>average impact of team in game (our model)</a:t>
            </a:r>
          </a:p>
          <a:p>
            <a:r>
              <a:rPr lang="en-US"/>
              <a:t>average goal ratio of team in game (independent metric). 2-1 = 4-2 = 6-3</a:t>
            </a:r>
          </a:p>
          <a:p>
            <a:r>
              <a:rPr lang="en-US"/>
              <a:t>Correlation = 0.7!</a:t>
            </a:r>
          </a:p>
        </p:txBody>
      </p:sp>
      <p:sp>
        <p:nvSpPr>
          <p:cNvPr id="3" name="Slide Number Placeholder 2"/>
          <p:cNvSpPr>
            <a:spLocks noGrp="1"/>
          </p:cNvSpPr>
          <p:nvPr>
            <p:ph type="sldNum" sz="quarter" idx="12"/>
          </p:nvPr>
        </p:nvSpPr>
        <p:spPr/>
        <p:txBody>
          <a:bodyPr/>
          <a:lstStyle/>
          <a:p>
            <a:fld id="{5EDF5FA6-DD6B-4890-9C26-B92C8A4088A5}" type="slidenum">
              <a:rPr lang="en-CA" smtClean="0"/>
              <a:pPr/>
              <a:t>58</a:t>
            </a:fld>
            <a:r>
              <a:rPr lang="en-CA" dirty="0" smtClean="0"/>
              <a:t>/68</a:t>
            </a:r>
            <a:endParaRPr lang="en-CA" dirty="0"/>
          </a:p>
        </p:txBody>
      </p:sp>
      <p:sp>
        <p:nvSpPr>
          <p:cNvPr id="4" name="Title 3"/>
          <p:cNvSpPr>
            <a:spLocks noGrp="1"/>
          </p:cNvSpPr>
          <p:nvPr>
            <p:ph type="title"/>
          </p:nvPr>
        </p:nvSpPr>
        <p:spPr/>
        <p:txBody>
          <a:bodyPr/>
          <a:lstStyle/>
          <a:p>
            <a:r>
              <a:rPr lang="en-US"/>
              <a:t>Team Performance</a:t>
            </a:r>
          </a:p>
        </p:txBody>
      </p:sp>
      <p:pic>
        <p:nvPicPr>
          <p:cNvPr id="5" name="Picture 4" descr="impact-ful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3496084"/>
            <a:ext cx="5904656" cy="3565692"/>
          </a:xfrm>
          <a:prstGeom prst="rect">
            <a:avLst/>
          </a:prstGeom>
        </p:spPr>
      </p:pic>
    </p:spTree>
    <p:extLst>
      <p:ext uri="{BB962C8B-B14F-4D97-AF65-F5344CB8AC3E}">
        <p14:creationId xmlns:p14="http://schemas.microsoft.com/office/powerpoint/2010/main" val="338923082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1371608"/>
          </a:xfrm>
        </p:spPr>
        <p:txBody>
          <a:bodyPr/>
          <a:lstStyle/>
          <a:p>
            <a:r>
              <a:rPr lang="en-US">
                <a:hlinkClick r:id="rId3"/>
              </a:rPr>
              <a:t>Commonly used </a:t>
            </a:r>
            <a:r>
              <a:rPr lang="en-US"/>
              <a:t>(e.g. Financial Times)</a:t>
            </a:r>
          </a:p>
          <a:p>
            <a:r>
              <a:rPr lang="en-US"/>
              <a:t>Correlation only  0.09</a:t>
            </a:r>
          </a:p>
        </p:txBody>
      </p:sp>
      <p:sp>
        <p:nvSpPr>
          <p:cNvPr id="3" name="Slide Number Placeholder 2"/>
          <p:cNvSpPr>
            <a:spLocks noGrp="1"/>
          </p:cNvSpPr>
          <p:nvPr>
            <p:ph type="sldNum" sz="quarter" idx="12"/>
          </p:nvPr>
        </p:nvSpPr>
        <p:spPr/>
        <p:txBody>
          <a:bodyPr/>
          <a:lstStyle/>
          <a:p>
            <a:fld id="{5EDF5FA6-DD6B-4890-9C26-B92C8A4088A5}" type="slidenum">
              <a:rPr lang="en-CA" smtClean="0"/>
              <a:pPr/>
              <a:t>59</a:t>
            </a:fld>
            <a:r>
              <a:rPr lang="en-CA" dirty="0" smtClean="0"/>
              <a:t>/68</a:t>
            </a:r>
            <a:endParaRPr lang="en-CA" dirty="0"/>
          </a:p>
        </p:txBody>
      </p:sp>
      <p:sp>
        <p:nvSpPr>
          <p:cNvPr id="4" name="Title 3"/>
          <p:cNvSpPr>
            <a:spLocks noGrp="1"/>
          </p:cNvSpPr>
          <p:nvPr>
            <p:ph type="title"/>
          </p:nvPr>
        </p:nvSpPr>
        <p:spPr/>
        <p:txBody>
          <a:bodyPr>
            <a:normAutofit fontScale="90000"/>
          </a:bodyPr>
          <a:lstStyle/>
          <a:p>
            <a:r>
              <a:rPr lang="en-US"/>
              <a:t>Team Performance lookahead = 1</a:t>
            </a:r>
          </a:p>
        </p:txBody>
      </p:sp>
      <p:pic>
        <p:nvPicPr>
          <p:cNvPr id="5" name="Picture 4" descr="impact-1step.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2730626"/>
            <a:ext cx="6403156" cy="3866726"/>
          </a:xfrm>
          <a:prstGeom prst="rect">
            <a:avLst/>
          </a:prstGeom>
        </p:spPr>
      </p:pic>
    </p:spTree>
    <p:extLst>
      <p:ext uri="{BB962C8B-B14F-4D97-AF65-F5344CB8AC3E}">
        <p14:creationId xmlns:p14="http://schemas.microsoft.com/office/powerpoint/2010/main" val="322340094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6</a:t>
            </a:fld>
            <a:r>
              <a:rPr lang="en-CA" smtClean="0"/>
              <a:t>/68</a:t>
            </a:r>
            <a:endParaRPr lang="en-CA" dirty="0"/>
          </a:p>
        </p:txBody>
      </p:sp>
      <p:sp>
        <p:nvSpPr>
          <p:cNvPr id="4" name="Title 3"/>
          <p:cNvSpPr>
            <a:spLocks noGrp="1"/>
          </p:cNvSpPr>
          <p:nvPr>
            <p:ph type="title"/>
          </p:nvPr>
        </p:nvSpPr>
        <p:spPr/>
        <p:txBody>
          <a:bodyPr>
            <a:normAutofit fontScale="90000"/>
          </a:bodyPr>
          <a:lstStyle/>
          <a:p>
            <a:r>
              <a:rPr lang="en-US" dirty="0" smtClean="0"/>
              <a:t>Two Main Problems in Sports Analytics</a:t>
            </a:r>
            <a:endParaRPr lang="en-US" dirty="0"/>
          </a:p>
        </p:txBody>
      </p:sp>
      <p:pic>
        <p:nvPicPr>
          <p:cNvPr id="13" name="Picture 12" descr="Schumaker2010_Sports Data Mining.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6677" y="908720"/>
            <a:ext cx="2247323" cy="2908300"/>
          </a:xfrm>
          <a:prstGeom prst="rect">
            <a:avLst/>
          </a:prstGeom>
        </p:spPr>
      </p:pic>
      <p:grpSp>
        <p:nvGrpSpPr>
          <p:cNvPr id="11" name="Group 10"/>
          <p:cNvGrpSpPr/>
          <p:nvPr/>
        </p:nvGrpSpPr>
        <p:grpSpPr>
          <a:xfrm>
            <a:off x="179512" y="1628800"/>
            <a:ext cx="6454080" cy="3464024"/>
            <a:chOff x="251520" y="1981200"/>
            <a:chExt cx="6454080" cy="3464024"/>
          </a:xfrm>
        </p:grpSpPr>
        <p:sp>
          <p:nvSpPr>
            <p:cNvPr id="6" name="TextBox 5"/>
            <p:cNvSpPr txBox="1"/>
            <p:nvPr/>
          </p:nvSpPr>
          <p:spPr>
            <a:xfrm>
              <a:off x="2209800" y="1981200"/>
              <a:ext cx="2819400" cy="461665"/>
            </a:xfrm>
            <a:prstGeom prst="rect">
              <a:avLst/>
            </a:prstGeom>
            <a:noFill/>
            <a:ln>
              <a:solidFill>
                <a:schemeClr val="tx1"/>
              </a:solidFill>
            </a:ln>
          </p:spPr>
          <p:txBody>
            <a:bodyPr wrap="square" rtlCol="0">
              <a:spAutoFit/>
            </a:bodyPr>
            <a:lstStyle/>
            <a:p>
              <a:r>
                <a:rPr lang="en-US" sz="2400" dirty="0" smtClean="0"/>
                <a:t>Sports Analytics</a:t>
              </a:r>
              <a:endParaRPr lang="en-US" sz="2400" dirty="0"/>
            </a:p>
          </p:txBody>
        </p:sp>
        <p:sp>
          <p:nvSpPr>
            <p:cNvPr id="7" name="TextBox 6"/>
            <p:cNvSpPr txBox="1"/>
            <p:nvPr/>
          </p:nvSpPr>
          <p:spPr>
            <a:xfrm>
              <a:off x="381000" y="2971800"/>
              <a:ext cx="2362200" cy="1200328"/>
            </a:xfrm>
            <a:prstGeom prst="rect">
              <a:avLst/>
            </a:prstGeom>
            <a:noFill/>
            <a:ln>
              <a:solidFill>
                <a:schemeClr val="tx1"/>
              </a:solidFill>
            </a:ln>
          </p:spPr>
          <p:txBody>
            <a:bodyPr wrap="square" rtlCol="0">
              <a:spAutoFit/>
            </a:bodyPr>
            <a:lstStyle/>
            <a:p>
              <a:r>
                <a:rPr lang="en-US" sz="2400" b="1" i="1" dirty="0" smtClean="0"/>
                <a:t>Evaluate Player/Team Performance</a:t>
              </a:r>
              <a:endParaRPr lang="en-US" sz="2400" b="1" i="1" dirty="0"/>
            </a:p>
          </p:txBody>
        </p:sp>
        <p:sp>
          <p:nvSpPr>
            <p:cNvPr id="8" name="TextBox 7"/>
            <p:cNvSpPr txBox="1"/>
            <p:nvPr/>
          </p:nvSpPr>
          <p:spPr>
            <a:xfrm>
              <a:off x="4495800" y="3156466"/>
              <a:ext cx="2209800" cy="830997"/>
            </a:xfrm>
            <a:prstGeom prst="rect">
              <a:avLst/>
            </a:prstGeom>
            <a:noFill/>
            <a:ln>
              <a:solidFill>
                <a:schemeClr val="tx1"/>
              </a:solidFill>
            </a:ln>
          </p:spPr>
          <p:txBody>
            <a:bodyPr wrap="square" rtlCol="0">
              <a:spAutoFit/>
            </a:bodyPr>
            <a:lstStyle/>
            <a:p>
              <a:r>
                <a:rPr lang="en-US" sz="2400" dirty="0" smtClean="0"/>
                <a:t>Predict Match Outcomes</a:t>
              </a:r>
              <a:endParaRPr lang="en-US" sz="2400" dirty="0"/>
            </a:p>
          </p:txBody>
        </p:sp>
        <p:cxnSp>
          <p:nvCxnSpPr>
            <p:cNvPr id="10" name="Straight Connector 9"/>
            <p:cNvCxnSpPr>
              <a:stCxn id="6" idx="2"/>
              <a:endCxn id="7" idx="0"/>
            </p:cNvCxnSpPr>
            <p:nvPr/>
          </p:nvCxnSpPr>
          <p:spPr>
            <a:xfrm rot="5400000">
              <a:off x="2326333" y="1678632"/>
              <a:ext cx="528935" cy="2057400"/>
            </a:xfrm>
            <a:prstGeom prst="line">
              <a:avLst/>
            </a:prstGeom>
            <a:ln w="63500"/>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6" idx="2"/>
              <a:endCxn id="8" idx="0"/>
            </p:cNvCxnSpPr>
            <p:nvPr/>
          </p:nvCxnSpPr>
          <p:spPr>
            <a:xfrm rot="16200000" flipH="1">
              <a:off x="4253300" y="1809065"/>
              <a:ext cx="713601" cy="198120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251520" y="4798893"/>
              <a:ext cx="4176464" cy="646331"/>
            </a:xfrm>
            <a:prstGeom prst="rect">
              <a:avLst/>
            </a:prstGeom>
            <a:noFill/>
          </p:spPr>
          <p:txBody>
            <a:bodyPr wrap="square" rtlCol="0">
              <a:spAutoFit/>
            </a:bodyPr>
            <a:lstStyle/>
            <a:p>
              <a:pPr marL="285750" indent="-285750">
                <a:buFont typeface="Arial"/>
                <a:buChar char="•"/>
              </a:pPr>
              <a:r>
                <a:rPr lang="en-US" dirty="0" smtClean="0"/>
                <a:t>Identify strengths, weaknesses</a:t>
              </a:r>
            </a:p>
            <a:p>
              <a:pPr marL="285750" indent="-285750">
                <a:buFont typeface="Arial"/>
                <a:buChar char="•"/>
              </a:pPr>
              <a:r>
                <a:rPr lang="en-US" dirty="0" smtClean="0"/>
                <a:t>Advise on drafts, trades</a:t>
              </a:r>
              <a:endParaRPr lang="en-US" dirty="0"/>
            </a:p>
          </p:txBody>
        </p:sp>
        <p:cxnSp>
          <p:nvCxnSpPr>
            <p:cNvPr id="9" name="Straight Arrow Connector 8"/>
            <p:cNvCxnSpPr>
              <a:endCxn id="7" idx="2"/>
            </p:cNvCxnSpPr>
            <p:nvPr/>
          </p:nvCxnSpPr>
          <p:spPr>
            <a:xfrm flipV="1">
              <a:off x="1547664" y="4172128"/>
              <a:ext cx="14436" cy="697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5" name="Picture 4" descr="tims-book.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272" y="3861048"/>
            <a:ext cx="1947421" cy="279806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1619672" y="-531440"/>
            <a:ext cx="6912768" cy="8945935"/>
          </a:xfrm>
        </p:spPr>
      </p:pic>
      <p:sp>
        <p:nvSpPr>
          <p:cNvPr id="3" name="Slide Number Placeholder 2"/>
          <p:cNvSpPr>
            <a:spLocks noGrp="1"/>
          </p:cNvSpPr>
          <p:nvPr>
            <p:ph type="sldNum" sz="quarter" idx="12"/>
          </p:nvPr>
        </p:nvSpPr>
        <p:spPr/>
        <p:txBody>
          <a:bodyPr/>
          <a:lstStyle/>
          <a:p>
            <a:fld id="{5EDF5FA6-DD6B-4890-9C26-B92C8A4088A5}" type="slidenum">
              <a:rPr lang="en-CA" smtClean="0"/>
              <a:pPr/>
              <a:t>60</a:t>
            </a:fld>
            <a:r>
              <a:rPr lang="en-CA" dirty="0" smtClean="0"/>
              <a:t>/68</a:t>
            </a:r>
            <a:endParaRPr lang="en-CA" dirty="0"/>
          </a:p>
        </p:txBody>
      </p:sp>
      <p:sp>
        <p:nvSpPr>
          <p:cNvPr id="4" name="Title 3"/>
          <p:cNvSpPr>
            <a:spLocks noGrp="1"/>
          </p:cNvSpPr>
          <p:nvPr>
            <p:ph type="title"/>
          </p:nvPr>
        </p:nvSpPr>
        <p:spPr>
          <a:xfrm>
            <a:off x="467544" y="0"/>
            <a:ext cx="8229600" cy="1143000"/>
          </a:xfrm>
        </p:spPr>
        <p:txBody>
          <a:bodyPr/>
          <a:lstStyle/>
          <a:p>
            <a:pPr algn="ctr"/>
            <a:r>
              <a:rPr lang="en-CA" dirty="0" smtClean="0"/>
              <a:t>Player Impact on Goals</a:t>
            </a:r>
            <a:endParaRPr lang="en-CA" dirty="0"/>
          </a:p>
        </p:txBody>
      </p:sp>
      <p:sp>
        <p:nvSpPr>
          <p:cNvPr id="7" name="Right Arrow 6"/>
          <p:cNvSpPr/>
          <p:nvPr/>
        </p:nvSpPr>
        <p:spPr>
          <a:xfrm>
            <a:off x="1403648" y="5589240"/>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ight Arrow 7"/>
          <p:cNvSpPr/>
          <p:nvPr/>
        </p:nvSpPr>
        <p:spPr>
          <a:xfrm>
            <a:off x="1259632" y="2204864"/>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ight Arrow 8"/>
          <p:cNvSpPr/>
          <p:nvPr/>
        </p:nvSpPr>
        <p:spPr>
          <a:xfrm>
            <a:off x="1259632" y="1556792"/>
            <a:ext cx="288032" cy="45719"/>
          </a:xfrm>
          <a:prstGeom prst="rightArrow">
            <a:avLst/>
          </a:prstGeom>
          <a:solidFill>
            <a:srgbClr val="FFFF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ight Arrow 9"/>
          <p:cNvSpPr/>
          <p:nvPr/>
        </p:nvSpPr>
        <p:spPr>
          <a:xfrm>
            <a:off x="1259632" y="2564904"/>
            <a:ext cx="288032" cy="45719"/>
          </a:xfrm>
          <a:prstGeom prst="rightArrow">
            <a:avLst/>
          </a:prstGeom>
          <a:solidFill>
            <a:srgbClr val="FFFF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ight Arrow 11"/>
          <p:cNvSpPr/>
          <p:nvPr/>
        </p:nvSpPr>
        <p:spPr>
          <a:xfrm>
            <a:off x="1403648" y="6597352"/>
            <a:ext cx="288032" cy="45719"/>
          </a:xfrm>
          <a:prstGeom prst="rightArrow">
            <a:avLst/>
          </a:prstGeom>
          <a:solidFill>
            <a:srgbClr val="FFFF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179512" y="2852936"/>
            <a:ext cx="1440160" cy="923330"/>
          </a:xfrm>
          <a:prstGeom prst="rect">
            <a:avLst/>
          </a:prstGeom>
          <a:noFill/>
        </p:spPr>
        <p:txBody>
          <a:bodyPr wrap="square" rtlCol="0">
            <a:spAutoFit/>
          </a:bodyPr>
          <a:lstStyle/>
          <a:p>
            <a:r>
              <a:rPr lang="en-US"/>
              <a:t>2014-15</a:t>
            </a:r>
            <a:br>
              <a:rPr lang="en-US"/>
            </a:br>
            <a:r>
              <a:rPr lang="en-US"/>
              <a:t>no location data</a:t>
            </a:r>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orrelation.pdf"/>
          <p:cNvPicPr>
            <a:picLocks noGrp="1" noChangeAspect="1"/>
          </p:cNvPicPr>
          <p:nvPr>
            <p:ph idx="1"/>
          </p:nvPr>
        </p:nvPicPr>
        <p:blipFill>
          <a:blip r:embed="rId2">
            <a:extLst>
              <a:ext uri="{28A0092B-C50C-407E-A947-70E740481C1C}">
                <a14:useLocalDpi xmlns:a14="http://schemas.microsoft.com/office/drawing/2010/main" val="0"/>
              </a:ext>
            </a:extLst>
          </a:blip>
          <a:srcRect l="-33763" r="-33763"/>
          <a:stretch>
            <a:fillRect/>
          </a:stretch>
        </p:blipFill>
        <p:spPr>
          <a:xfrm>
            <a:off x="1835696" y="1268760"/>
            <a:ext cx="8229600" cy="4525963"/>
          </a:xfrm>
        </p:spPr>
      </p:pic>
      <p:sp>
        <p:nvSpPr>
          <p:cNvPr id="3" name="Slide Number Placeholder 2"/>
          <p:cNvSpPr>
            <a:spLocks noGrp="1"/>
          </p:cNvSpPr>
          <p:nvPr>
            <p:ph type="sldNum" sz="quarter" idx="12"/>
          </p:nvPr>
        </p:nvSpPr>
        <p:spPr/>
        <p:txBody>
          <a:bodyPr/>
          <a:lstStyle/>
          <a:p>
            <a:fld id="{5EDF5FA6-DD6B-4890-9C26-B92C8A4088A5}" type="slidenum">
              <a:rPr lang="en-CA" smtClean="0"/>
              <a:pPr/>
              <a:t>61</a:t>
            </a:fld>
            <a:r>
              <a:rPr lang="en-CA" smtClean="0"/>
              <a:t>/68</a:t>
            </a:r>
            <a:endParaRPr lang="en-CA" dirty="0"/>
          </a:p>
        </p:txBody>
      </p:sp>
      <p:sp>
        <p:nvSpPr>
          <p:cNvPr id="4" name="Title 3"/>
          <p:cNvSpPr>
            <a:spLocks noGrp="1"/>
          </p:cNvSpPr>
          <p:nvPr>
            <p:ph type="title"/>
          </p:nvPr>
        </p:nvSpPr>
        <p:spPr/>
        <p:txBody>
          <a:bodyPr/>
          <a:lstStyle/>
          <a:p>
            <a:r>
              <a:rPr lang="en-US" dirty="0" smtClean="0"/>
              <a:t>Consistency Across Seasons</a:t>
            </a:r>
            <a:endParaRPr lang="en-US" dirty="0"/>
          </a:p>
        </p:txBody>
      </p:sp>
      <p:sp>
        <p:nvSpPr>
          <p:cNvPr id="6" name="TextBox 5"/>
          <p:cNvSpPr txBox="1"/>
          <p:nvPr/>
        </p:nvSpPr>
        <p:spPr>
          <a:xfrm>
            <a:off x="107504" y="2420888"/>
            <a:ext cx="2808312" cy="892552"/>
          </a:xfrm>
          <a:prstGeom prst="rect">
            <a:avLst/>
          </a:prstGeom>
          <a:noFill/>
        </p:spPr>
        <p:txBody>
          <a:bodyPr wrap="square" rtlCol="0">
            <a:spAutoFit/>
          </a:bodyPr>
          <a:lstStyle/>
          <a:p>
            <a:r>
              <a:rPr lang="en-US" dirty="0" smtClean="0"/>
              <a:t>Correlation coefficient = 0.703</a:t>
            </a:r>
          </a:p>
          <a:p>
            <a:r>
              <a:rPr lang="en-US" sz="1600" dirty="0" smtClean="0"/>
              <a:t>Follows Pettigrew(2015)</a:t>
            </a:r>
            <a:endParaRPr lang="en-US" sz="1600" dirty="0"/>
          </a:p>
        </p:txBody>
      </p:sp>
      <p:sp>
        <p:nvSpPr>
          <p:cNvPr id="2" name="Footer Placeholder 1"/>
          <p:cNvSpPr>
            <a:spLocks noGrp="1"/>
          </p:cNvSpPr>
          <p:nvPr>
            <p:ph type="ftr" sz="quarter" idx="11"/>
          </p:nvPr>
        </p:nvSpPr>
        <p:spPr>
          <a:xfrm>
            <a:off x="2195736" y="5917579"/>
            <a:ext cx="6048672" cy="535757"/>
          </a:xfrm>
        </p:spPr>
        <p:txBody>
          <a:bodyPr/>
          <a:lstStyle/>
          <a:p>
            <a:r>
              <a:rPr lang="en-CA" dirty="0"/>
              <a:t>Pettigrew, S. (2015), Assessing the offensive productivity of NHL players using in-game win probabilities, in '9th Annual MIT Sloan Sports Analytics Conference'.  </a:t>
            </a:r>
          </a:p>
        </p:txBody>
      </p:sp>
    </p:spTree>
    <p:extLst>
      <p:ext uri="{BB962C8B-B14F-4D97-AF65-F5344CB8AC3E}">
        <p14:creationId xmlns:p14="http://schemas.microsoft.com/office/powerpoint/2010/main" val="176390137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layerimpactpenalties.png"/>
          <p:cNvPicPr>
            <a:picLocks noGrp="1" noChangeAspect="1"/>
          </p:cNvPicPr>
          <p:nvPr>
            <p:ph idx="1"/>
          </p:nvPr>
        </p:nvPicPr>
        <p:blipFill>
          <a:blip r:embed="rId3" cstate="print"/>
          <a:stretch>
            <a:fillRect/>
          </a:stretch>
        </p:blipFill>
        <p:spPr>
          <a:xfrm>
            <a:off x="1537410" y="1481137"/>
            <a:ext cx="6706998" cy="5001601"/>
          </a:xfrm>
        </p:spPr>
      </p:pic>
      <p:sp>
        <p:nvSpPr>
          <p:cNvPr id="3" name="Slide Number Placeholder 2"/>
          <p:cNvSpPr>
            <a:spLocks noGrp="1"/>
          </p:cNvSpPr>
          <p:nvPr>
            <p:ph type="sldNum" sz="quarter" idx="12"/>
          </p:nvPr>
        </p:nvSpPr>
        <p:spPr/>
        <p:txBody>
          <a:bodyPr/>
          <a:lstStyle/>
          <a:p>
            <a:fld id="{5EDF5FA6-DD6B-4890-9C26-B92C8A4088A5}" type="slidenum">
              <a:rPr lang="en-CA" smtClean="0"/>
              <a:pPr/>
              <a:t>62</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Player Impact on Penalties</a:t>
            </a:r>
            <a:endParaRPr lang="en-CA" dirty="0"/>
          </a:p>
        </p:txBody>
      </p:sp>
      <p:sp>
        <p:nvSpPr>
          <p:cNvPr id="6" name="Right Arrow 5"/>
          <p:cNvSpPr/>
          <p:nvPr/>
        </p:nvSpPr>
        <p:spPr>
          <a:xfrm>
            <a:off x="1187624" y="1943121"/>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ight Arrow 6"/>
          <p:cNvSpPr/>
          <p:nvPr/>
        </p:nvSpPr>
        <p:spPr>
          <a:xfrm>
            <a:off x="1187624" y="2348880"/>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ight Arrow 7"/>
          <p:cNvSpPr/>
          <p:nvPr/>
        </p:nvSpPr>
        <p:spPr>
          <a:xfrm>
            <a:off x="1187624" y="5589240"/>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107504" y="2852936"/>
            <a:ext cx="1440160" cy="923330"/>
          </a:xfrm>
          <a:prstGeom prst="rect">
            <a:avLst/>
          </a:prstGeom>
          <a:noFill/>
        </p:spPr>
        <p:txBody>
          <a:bodyPr wrap="square" rtlCol="0">
            <a:spAutoFit/>
          </a:bodyPr>
          <a:lstStyle/>
          <a:p>
            <a:r>
              <a:rPr lang="en-US"/>
              <a:t>2014-15</a:t>
            </a:r>
            <a:br>
              <a:rPr lang="en-US"/>
            </a:br>
            <a:r>
              <a:rPr lang="en-US"/>
              <a:t>no location data</a:t>
            </a:r>
          </a:p>
        </p:txBody>
      </p:sp>
    </p:spTree>
    <p:extLst>
      <p:ext uri="{BB962C8B-B14F-4D97-AF65-F5344CB8AC3E}">
        <p14:creationId xmlns:p14="http://schemas.microsoft.com/office/powerpoint/2010/main" val="101958840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CA" dirty="0" smtClean="0"/>
              <a:t>Modelling ice hockey dynamics in the NHL.</a:t>
            </a:r>
          </a:p>
          <a:p>
            <a:r>
              <a:rPr lang="en-CA" dirty="0" smtClean="0"/>
              <a:t>A new context-aware method for evaluating locations, actions and players.</a:t>
            </a:r>
          </a:p>
          <a:p>
            <a:r>
              <a:rPr lang="en-CA" dirty="0" smtClean="0"/>
              <a:t>A configurable and scalable Markov Game model that incorporates context and long-term effects of </a:t>
            </a:r>
            <a:r>
              <a:rPr lang="en-CA" i="1" dirty="0" smtClean="0"/>
              <a:t>all </a:t>
            </a:r>
            <a:r>
              <a:rPr lang="en-CA" dirty="0" smtClean="0"/>
              <a:t>actions.</a:t>
            </a:r>
          </a:p>
          <a:p>
            <a:r>
              <a:rPr lang="en-US" dirty="0" smtClean="0"/>
              <a:t>“We assert that most questions that coaches, players, and fans have about basketball, particularly those that involve the offense, can be phrased and answered in terms of EPV [i.e. the value function].” </a:t>
            </a:r>
            <a:r>
              <a:rPr lang="en-US" dirty="0" err="1" smtClean="0"/>
              <a:t>Cervone</a:t>
            </a:r>
            <a:r>
              <a:rPr lang="en-US" dirty="0" smtClean="0"/>
              <a:t>, </a:t>
            </a:r>
            <a:r>
              <a:rPr lang="en-US" smtClean="0"/>
              <a:t>Bornn </a:t>
            </a:r>
            <a:r>
              <a:rPr lang="en-US" dirty="0" smtClean="0"/>
              <a:t>et al. 2014.</a:t>
            </a:r>
          </a:p>
          <a:p>
            <a:endParaRPr lang="en-CA"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63</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Conclusion</a:t>
            </a:r>
            <a:endParaRPr lang="en-CA" dirty="0"/>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939560"/>
          </a:xfrm>
        </p:spPr>
        <p:txBody>
          <a:bodyPr/>
          <a:lstStyle/>
          <a:p>
            <a:pPr algn="ctr">
              <a:buNone/>
            </a:pPr>
            <a:r>
              <a:rPr lang="en-CA" dirty="0" smtClean="0"/>
              <a:t>Thank you – any questions?</a:t>
            </a:r>
          </a:p>
        </p:txBody>
      </p:sp>
      <p:sp>
        <p:nvSpPr>
          <p:cNvPr id="3" name="Slide Number Placeholder 2"/>
          <p:cNvSpPr>
            <a:spLocks noGrp="1"/>
          </p:cNvSpPr>
          <p:nvPr>
            <p:ph type="sldNum" sz="quarter" idx="12"/>
          </p:nvPr>
        </p:nvSpPr>
        <p:spPr/>
        <p:txBody>
          <a:bodyPr/>
          <a:lstStyle/>
          <a:p>
            <a:fld id="{5EDF5FA6-DD6B-4890-9C26-B92C8A4088A5}" type="slidenum">
              <a:rPr lang="en-CA" smtClean="0"/>
              <a:pPr/>
              <a:t>64</a:t>
            </a:fld>
            <a:r>
              <a:rPr lang="en-CA" dirty="0" smtClean="0"/>
              <a:t>/68</a:t>
            </a:r>
          </a:p>
        </p:txBody>
      </p:sp>
      <p:sp>
        <p:nvSpPr>
          <p:cNvPr id="4" name="Title 3"/>
          <p:cNvSpPr>
            <a:spLocks noGrp="1"/>
          </p:cNvSpPr>
          <p:nvPr>
            <p:ph type="title"/>
          </p:nvPr>
        </p:nvSpPr>
        <p:spPr/>
        <p:txBody>
          <a:bodyPr/>
          <a:lstStyle/>
          <a:p>
            <a:pPr algn="ctr"/>
            <a:r>
              <a:rPr lang="en-CA" dirty="0" smtClean="0"/>
              <a:t>The End</a:t>
            </a:r>
            <a:endParaRPr lang="en-CA" dirty="0"/>
          </a:p>
        </p:txBody>
      </p:sp>
      <p:pic>
        <p:nvPicPr>
          <p:cNvPr id="5" name="Picture 4" descr="questions.jpg"/>
          <p:cNvPicPr>
            <a:picLocks noChangeAspect="1"/>
          </p:cNvPicPr>
          <p:nvPr/>
        </p:nvPicPr>
        <p:blipFill>
          <a:blip r:embed="rId2" cstate="print"/>
          <a:stretch>
            <a:fillRect/>
          </a:stretch>
        </p:blipFill>
        <p:spPr>
          <a:xfrm>
            <a:off x="2915816" y="2564904"/>
            <a:ext cx="2743216" cy="254550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85750" indent="-285750">
              <a:buFont typeface="Arial"/>
              <a:buChar char="•"/>
            </a:pPr>
            <a:r>
              <a:rPr lang="en-US" dirty="0" err="1"/>
              <a:t>Cervone</a:t>
            </a:r>
            <a:r>
              <a:rPr lang="en-US" dirty="0"/>
              <a:t>, D.; </a:t>
            </a:r>
            <a:r>
              <a:rPr lang="en-US" dirty="0" err="1"/>
              <a:t>D’Amour</a:t>
            </a:r>
            <a:r>
              <a:rPr lang="en-US" dirty="0"/>
              <a:t>, A.; </a:t>
            </a:r>
            <a:r>
              <a:rPr lang="en-US" dirty="0" err="1"/>
              <a:t>Bornn</a:t>
            </a:r>
            <a:r>
              <a:rPr lang="en-US" dirty="0"/>
              <a:t>, L. &amp; </a:t>
            </a:r>
            <a:r>
              <a:rPr lang="en-US" dirty="0" err="1"/>
              <a:t>Goldsberry</a:t>
            </a:r>
            <a:r>
              <a:rPr lang="en-US" dirty="0"/>
              <a:t>, K. (2014), </a:t>
            </a:r>
            <a:br>
              <a:rPr lang="en-US" dirty="0"/>
            </a:br>
            <a:r>
              <a:rPr lang="en-US" dirty="0"/>
              <a:t>POINTWISE: Predicting points and valuing decisions in real time with NBA optical tracking data, in </a:t>
            </a:r>
            <a:r>
              <a:rPr lang="en-US" i="1" dirty="0"/>
              <a:t>MIT Sloan Sports Analytics Conference</a:t>
            </a:r>
            <a:r>
              <a:rPr lang="en-US" dirty="0"/>
              <a:t>.</a:t>
            </a:r>
          </a:p>
          <a:p>
            <a:pPr marL="285750" indent="-285750">
              <a:buFont typeface="Arial"/>
              <a:buChar char="•"/>
            </a:pPr>
            <a:r>
              <a:rPr lang="en-US"/>
              <a:t>Routley, K. &amp; Schulte, O. (2015), </a:t>
            </a:r>
            <a:br>
              <a:rPr lang="en-US"/>
            </a:br>
            <a:r>
              <a:rPr lang="en-US"/>
              <a:t>A Markov Game Model for Valuing Player Actions in Ice Hockey, </a:t>
            </a:r>
            <a:r>
              <a:rPr lang="en-US" i="1"/>
              <a:t>in 'Uncertainty in Artificial Intelligence (UAI)', pp. 782--791.</a:t>
            </a:r>
          </a:p>
          <a:p>
            <a:endParaRPr lang="en-US"/>
          </a:p>
        </p:txBody>
      </p:sp>
      <p:sp>
        <p:nvSpPr>
          <p:cNvPr id="3" name="Slide Number Placeholder 2"/>
          <p:cNvSpPr>
            <a:spLocks noGrp="1"/>
          </p:cNvSpPr>
          <p:nvPr>
            <p:ph type="sldNum" sz="quarter" idx="12"/>
          </p:nvPr>
        </p:nvSpPr>
        <p:spPr/>
        <p:txBody>
          <a:bodyPr/>
          <a:lstStyle/>
          <a:p>
            <a:fld id="{5EDF5FA6-DD6B-4890-9C26-B92C8A4088A5}" type="slidenum">
              <a:rPr lang="en-CA" smtClean="0"/>
              <a:pPr/>
              <a:t>65</a:t>
            </a:fld>
            <a:r>
              <a:rPr lang="en-CA" dirty="0" smtClean="0"/>
              <a:t>/68</a:t>
            </a:r>
            <a:endParaRPr lang="en-CA" dirty="0"/>
          </a:p>
        </p:txBody>
      </p:sp>
      <p:sp>
        <p:nvSpPr>
          <p:cNvPr id="4" name="Title 3"/>
          <p:cNvSpPr>
            <a:spLocks noGrp="1"/>
          </p:cNvSpPr>
          <p:nvPr>
            <p:ph type="title"/>
          </p:nvPr>
        </p:nvSpPr>
        <p:spPr/>
        <p:txBody>
          <a:bodyPr/>
          <a:lstStyle/>
          <a:p>
            <a:r>
              <a:rPr lang="en-US"/>
              <a:t>References</a:t>
            </a:r>
          </a:p>
        </p:txBody>
      </p:sp>
    </p:spTree>
    <p:extLst>
      <p:ext uri="{BB962C8B-B14F-4D97-AF65-F5344CB8AC3E}">
        <p14:creationId xmlns:p14="http://schemas.microsoft.com/office/powerpoint/2010/main" val="16985433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layerimpactwins.png"/>
          <p:cNvPicPr>
            <a:picLocks noGrp="1" noChangeAspect="1"/>
          </p:cNvPicPr>
          <p:nvPr>
            <p:ph idx="1"/>
          </p:nvPr>
        </p:nvPicPr>
        <p:blipFill>
          <a:blip r:embed="rId3" cstate="print"/>
          <a:stretch>
            <a:fillRect/>
          </a:stretch>
        </p:blipFill>
        <p:spPr>
          <a:xfrm>
            <a:off x="1153453" y="1481138"/>
            <a:ext cx="6837093" cy="4525962"/>
          </a:xfrm>
        </p:spPr>
      </p:pic>
      <p:sp>
        <p:nvSpPr>
          <p:cNvPr id="3" name="Slide Number Placeholder 2"/>
          <p:cNvSpPr>
            <a:spLocks noGrp="1"/>
          </p:cNvSpPr>
          <p:nvPr>
            <p:ph type="sldNum" sz="quarter" idx="12"/>
          </p:nvPr>
        </p:nvSpPr>
        <p:spPr/>
        <p:txBody>
          <a:bodyPr/>
          <a:lstStyle/>
          <a:p>
            <a:fld id="{5EDF5FA6-DD6B-4890-9C26-B92C8A4088A5}" type="slidenum">
              <a:rPr lang="en-CA" smtClean="0"/>
              <a:pPr/>
              <a:t>66</a:t>
            </a:fld>
            <a:r>
              <a:rPr lang="en-CA" dirty="0" smtClean="0"/>
              <a:t>/68</a:t>
            </a:r>
            <a:endParaRPr lang="en-CA" dirty="0"/>
          </a:p>
        </p:txBody>
      </p:sp>
      <p:sp>
        <p:nvSpPr>
          <p:cNvPr id="4" name="Title 3"/>
          <p:cNvSpPr>
            <a:spLocks noGrp="1"/>
          </p:cNvSpPr>
          <p:nvPr>
            <p:ph type="title"/>
          </p:nvPr>
        </p:nvSpPr>
        <p:spPr/>
        <p:txBody>
          <a:bodyPr/>
          <a:lstStyle/>
          <a:p>
            <a:pPr algn="ctr"/>
            <a:r>
              <a:rPr lang="en-CA" dirty="0" smtClean="0"/>
              <a:t>Player Impact on Wins</a:t>
            </a:r>
            <a:endParaRPr lang="en-CA" dirty="0"/>
          </a:p>
        </p:txBody>
      </p:sp>
      <p:sp>
        <p:nvSpPr>
          <p:cNvPr id="6" name="Right Arrow 5"/>
          <p:cNvSpPr/>
          <p:nvPr/>
        </p:nvSpPr>
        <p:spPr>
          <a:xfrm>
            <a:off x="827584" y="4823441"/>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ight Arrow 6"/>
          <p:cNvSpPr/>
          <p:nvPr/>
        </p:nvSpPr>
        <p:spPr>
          <a:xfrm>
            <a:off x="827584" y="5517232"/>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7094068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Open Questions</a:t>
            </a:r>
            <a:endParaRPr lang="en-US" dirty="0"/>
          </a:p>
        </p:txBody>
      </p:sp>
      <p:sp>
        <p:nvSpPr>
          <p:cNvPr id="6" name="Subtitle 5"/>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8518525" y="6408738"/>
            <a:ext cx="625475" cy="365125"/>
          </a:xfrm>
        </p:spPr>
        <p:txBody>
          <a:bodyPr/>
          <a:lstStyle/>
          <a:p>
            <a:fld id="{5EDF5FA6-DD6B-4890-9C26-B92C8A4088A5}" type="slidenum">
              <a:rPr lang="en-CA" smtClean="0"/>
              <a:pPr/>
              <a:t>67</a:t>
            </a:fld>
            <a:r>
              <a:rPr lang="en-CA" smtClean="0"/>
              <a:t>/68</a:t>
            </a:r>
            <a:endParaRPr lang="en-CA" dirty="0"/>
          </a:p>
        </p:txBody>
      </p:sp>
    </p:spTree>
    <p:extLst>
      <p:ext uri="{BB962C8B-B14F-4D97-AF65-F5344CB8AC3E}">
        <p14:creationId xmlns:p14="http://schemas.microsoft.com/office/powerpoint/2010/main" val="335307482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3243072"/>
          </a:xfrm>
        </p:spPr>
        <p:txBody>
          <a:bodyPr/>
          <a:lstStyle/>
          <a:p>
            <a:r>
              <a:rPr lang="en-US" dirty="0" smtClean="0"/>
              <a:t>No ground truth.</a:t>
            </a:r>
          </a:p>
          <a:p>
            <a:pPr lvl="1"/>
            <a:r>
              <a:rPr lang="en-US" dirty="0" smtClean="0"/>
              <a:t>Relate to predicting something (?)</a:t>
            </a:r>
          </a:p>
          <a:p>
            <a:pPr lvl="1"/>
            <a:r>
              <a:rPr lang="en-US" dirty="0" smtClean="0"/>
              <a:t>Break down into strong and weak contexts?</a:t>
            </a:r>
          </a:p>
          <a:p>
            <a:r>
              <a:rPr lang="en-US" dirty="0" smtClean="0"/>
              <a:t>Compare Apples-to-Apples.</a:t>
            </a:r>
          </a:p>
          <a:p>
            <a:pPr lvl="1"/>
            <a:r>
              <a:rPr lang="en-US" dirty="0" smtClean="0"/>
              <a:t>Cluster players by position.</a:t>
            </a:r>
          </a:p>
          <a:p>
            <a:pPr lvl="1"/>
            <a:r>
              <a:rPr lang="en-US" i="1" dirty="0" smtClean="0"/>
              <a:t>Learn player clusters.</a:t>
            </a:r>
          </a:p>
          <a:p>
            <a:pPr lvl="1"/>
            <a:r>
              <a:rPr lang="en-US" dirty="0" smtClean="0"/>
              <a:t>Interesting ideas in </a:t>
            </a:r>
            <a:r>
              <a:rPr lang="en-US" dirty="0" err="1" smtClean="0"/>
              <a:t>Cervone</a:t>
            </a:r>
            <a:r>
              <a:rPr lang="en-US" dirty="0" smtClean="0"/>
              <a:t> et al. 2014</a:t>
            </a:r>
          </a:p>
        </p:txBody>
      </p:sp>
      <p:sp>
        <p:nvSpPr>
          <p:cNvPr id="3" name="Slide Number Placeholder 2"/>
          <p:cNvSpPr>
            <a:spLocks noGrp="1"/>
          </p:cNvSpPr>
          <p:nvPr>
            <p:ph type="sldNum" sz="quarter" idx="12"/>
          </p:nvPr>
        </p:nvSpPr>
        <p:spPr/>
        <p:txBody>
          <a:bodyPr/>
          <a:lstStyle/>
          <a:p>
            <a:fld id="{5EDF5FA6-DD6B-4890-9C26-B92C8A4088A5}" type="slidenum">
              <a:rPr lang="en-CA" smtClean="0"/>
              <a:pPr/>
              <a:t>68</a:t>
            </a:fld>
            <a:r>
              <a:rPr lang="en-CA" smtClean="0"/>
              <a:t>/68</a:t>
            </a:r>
            <a:endParaRPr lang="en-CA" dirty="0"/>
          </a:p>
        </p:txBody>
      </p:sp>
      <p:sp>
        <p:nvSpPr>
          <p:cNvPr id="4" name="Title 3"/>
          <p:cNvSpPr>
            <a:spLocks noGrp="1"/>
          </p:cNvSpPr>
          <p:nvPr>
            <p:ph type="title"/>
          </p:nvPr>
        </p:nvSpPr>
        <p:spPr/>
        <p:txBody>
          <a:bodyPr/>
          <a:lstStyle/>
          <a:p>
            <a:r>
              <a:rPr lang="en-US" dirty="0" smtClean="0"/>
              <a:t>Using Player Rankings</a:t>
            </a:r>
            <a:endParaRPr lang="en-US" dirty="0"/>
          </a:p>
        </p:txBody>
      </p:sp>
      <p:sp>
        <p:nvSpPr>
          <p:cNvPr id="5" name="Footer Placeholder 4"/>
          <p:cNvSpPr>
            <a:spLocks noGrp="1"/>
          </p:cNvSpPr>
          <p:nvPr>
            <p:ph type="ftr" sz="quarter" idx="11"/>
          </p:nvPr>
        </p:nvSpPr>
        <p:spPr>
          <a:xfrm>
            <a:off x="381000" y="4953000"/>
            <a:ext cx="8229600" cy="600869"/>
          </a:xfrm>
        </p:spPr>
        <p:txBody>
          <a:bodyPr/>
          <a:lstStyle/>
          <a:p>
            <a:pPr algn="l"/>
            <a:r>
              <a:rPr lang="en-US" dirty="0" err="1" smtClean="0"/>
              <a:t>Cervone</a:t>
            </a:r>
            <a:r>
              <a:rPr lang="en-US" dirty="0" smtClean="0"/>
              <a:t>, D.; </a:t>
            </a:r>
            <a:r>
              <a:rPr lang="en-US" dirty="0" err="1" smtClean="0"/>
              <a:t>D'Amour</a:t>
            </a:r>
            <a:r>
              <a:rPr lang="en-US" dirty="0" smtClean="0"/>
              <a:t>, A.; </a:t>
            </a:r>
            <a:r>
              <a:rPr lang="en-US" dirty="0" err="1" smtClean="0"/>
              <a:t>Bornn</a:t>
            </a:r>
            <a:r>
              <a:rPr lang="en-US" dirty="0" smtClean="0"/>
              <a:t>, L. &amp; </a:t>
            </a:r>
            <a:r>
              <a:rPr lang="en-US" dirty="0" err="1" smtClean="0"/>
              <a:t>Goldsberry</a:t>
            </a:r>
            <a:r>
              <a:rPr lang="en-US" dirty="0" smtClean="0"/>
              <a:t>, K. (2014), 'A </a:t>
            </a:r>
            <a:r>
              <a:rPr lang="en-US" dirty="0" err="1" smtClean="0"/>
              <a:t>Multiresolution</a:t>
            </a:r>
            <a:r>
              <a:rPr lang="en-US" dirty="0" smtClean="0"/>
              <a:t> Stochastic Process Model for Predicting Basketball Possession Outcomes', </a:t>
            </a:r>
            <a:r>
              <a:rPr lang="en-US" dirty="0" err="1" smtClean="0"/>
              <a:t>ArXiv</a:t>
            </a:r>
            <a:r>
              <a:rPr lang="en-US" dirty="0" smtClean="0"/>
              <a:t> </a:t>
            </a:r>
            <a:r>
              <a:rPr lang="en-US" dirty="0" err="1" smtClean="0"/>
              <a:t>e</a:t>
            </a:r>
            <a:r>
              <a:rPr lang="en-US" dirty="0" smtClean="0"/>
              <a:t>-prints.  </a:t>
            </a:r>
            <a:endParaRPr lang="en-CA" dirty="0"/>
          </a:p>
        </p:txBody>
      </p:sp>
    </p:spTree>
    <p:extLst>
      <p:ext uri="{BB962C8B-B14F-4D97-AF65-F5344CB8AC3E}">
        <p14:creationId xmlns:p14="http://schemas.microsoft.com/office/powerpoint/2010/main" val="159050371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Extract patterns about which actions have the most impact when.</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69</a:t>
            </a:fld>
            <a:r>
              <a:rPr lang="en-CA" smtClean="0"/>
              <a:t>/68</a:t>
            </a:r>
            <a:endParaRPr lang="en-CA" dirty="0"/>
          </a:p>
        </p:txBody>
      </p:sp>
      <p:sp>
        <p:nvSpPr>
          <p:cNvPr id="4" name="Title 3"/>
          <p:cNvSpPr>
            <a:spLocks noGrp="1"/>
          </p:cNvSpPr>
          <p:nvPr>
            <p:ph type="title"/>
          </p:nvPr>
        </p:nvSpPr>
        <p:spPr/>
        <p:txBody>
          <a:bodyPr/>
          <a:lstStyle/>
          <a:p>
            <a:r>
              <a:rPr lang="en-US" dirty="0" smtClean="0"/>
              <a:t>Mining the Q-function</a:t>
            </a:r>
            <a:endParaRPr lang="en-US" dirty="0"/>
          </a:p>
        </p:txBody>
      </p:sp>
    </p:spTree>
    <p:extLst>
      <p:ext uri="{BB962C8B-B14F-4D97-AF65-F5344CB8AC3E}">
        <p14:creationId xmlns:p14="http://schemas.microsoft.com/office/powerpoint/2010/main" val="44665087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DF5FA6-DD6B-4890-9C26-B92C8A4088A5}" type="slidenum">
              <a:rPr lang="en-CA" smtClean="0"/>
              <a:pPr/>
              <a:t>7</a:t>
            </a:fld>
            <a:r>
              <a:rPr lang="en-CA" smtClean="0"/>
              <a:t>/68</a:t>
            </a:r>
            <a:endParaRPr lang="en-CA" dirty="0"/>
          </a:p>
        </p:txBody>
      </p:sp>
      <p:sp>
        <p:nvSpPr>
          <p:cNvPr id="4" name="Title 3"/>
          <p:cNvSpPr>
            <a:spLocks noGrp="1"/>
          </p:cNvSpPr>
          <p:nvPr>
            <p:ph type="title"/>
          </p:nvPr>
        </p:nvSpPr>
        <p:spPr/>
        <p:txBody>
          <a:bodyPr>
            <a:normAutofit fontScale="90000"/>
          </a:bodyPr>
          <a:lstStyle/>
          <a:p>
            <a:r>
              <a:rPr lang="en-US" dirty="0" smtClean="0"/>
              <a:t>Performance Evaluation Approaches</a:t>
            </a:r>
            <a:endParaRPr lang="en-US" dirty="0"/>
          </a:p>
        </p:txBody>
      </p:sp>
      <p:sp>
        <p:nvSpPr>
          <p:cNvPr id="7" name="TextBox 6"/>
          <p:cNvSpPr txBox="1"/>
          <p:nvPr/>
        </p:nvSpPr>
        <p:spPr>
          <a:xfrm>
            <a:off x="2915816" y="1844824"/>
            <a:ext cx="2362200" cy="1200328"/>
          </a:xfrm>
          <a:prstGeom prst="rect">
            <a:avLst/>
          </a:prstGeom>
          <a:noFill/>
          <a:ln>
            <a:solidFill>
              <a:schemeClr val="tx1"/>
            </a:solidFill>
          </a:ln>
        </p:spPr>
        <p:txBody>
          <a:bodyPr wrap="square" rtlCol="0">
            <a:spAutoFit/>
          </a:bodyPr>
          <a:lstStyle/>
          <a:p>
            <a:r>
              <a:rPr lang="en-US" sz="2400" b="1" i="1" dirty="0" smtClean="0"/>
              <a:t>Evaluate Player/Team Performance</a:t>
            </a:r>
            <a:endParaRPr lang="en-US" sz="2400" b="1" i="1" dirty="0"/>
          </a:p>
        </p:txBody>
      </p:sp>
      <p:sp>
        <p:nvSpPr>
          <p:cNvPr id="8" name="TextBox 7"/>
          <p:cNvSpPr txBox="1"/>
          <p:nvPr/>
        </p:nvSpPr>
        <p:spPr>
          <a:xfrm>
            <a:off x="5436096" y="3861048"/>
            <a:ext cx="3240360" cy="461665"/>
          </a:xfrm>
          <a:prstGeom prst="rect">
            <a:avLst/>
          </a:prstGeom>
          <a:noFill/>
          <a:ln>
            <a:solidFill>
              <a:schemeClr val="tx1"/>
            </a:solidFill>
          </a:ln>
        </p:spPr>
        <p:txBody>
          <a:bodyPr wrap="square" rtlCol="0">
            <a:spAutoFit/>
          </a:bodyPr>
          <a:lstStyle/>
          <a:p>
            <a:r>
              <a:rPr lang="en-US" sz="2400" i="1" dirty="0" smtClean="0"/>
              <a:t>Action Value Counts</a:t>
            </a:r>
            <a:endParaRPr lang="en-US" sz="2400" i="1" dirty="0"/>
          </a:p>
        </p:txBody>
      </p:sp>
      <p:cxnSp>
        <p:nvCxnSpPr>
          <p:cNvPr id="10" name="Straight Connector 9"/>
          <p:cNvCxnSpPr/>
          <p:nvPr/>
        </p:nvCxnSpPr>
        <p:spPr>
          <a:xfrm rot="5400000">
            <a:off x="2671936" y="2304728"/>
            <a:ext cx="528935" cy="2057400"/>
          </a:xfrm>
          <a:prstGeom prst="line">
            <a:avLst/>
          </a:prstGeom>
          <a:ln w="63500"/>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H="1">
            <a:off x="5061783" y="2435161"/>
            <a:ext cx="713601" cy="198120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611560" y="4798893"/>
            <a:ext cx="4176464" cy="1200329"/>
          </a:xfrm>
          <a:prstGeom prst="rect">
            <a:avLst/>
          </a:prstGeom>
          <a:noFill/>
        </p:spPr>
        <p:txBody>
          <a:bodyPr wrap="square" rtlCol="0">
            <a:spAutoFit/>
          </a:bodyPr>
          <a:lstStyle/>
          <a:p>
            <a:r>
              <a:rPr lang="en-US" dirty="0" smtClean="0"/>
              <a:t>Issues</a:t>
            </a:r>
          </a:p>
          <a:p>
            <a:pPr marL="285750" indent="-285750">
              <a:buFont typeface="Arial"/>
              <a:buChar char="•"/>
            </a:pPr>
            <a:r>
              <a:rPr lang="en-US" dirty="0" smtClean="0"/>
              <a:t>entails transitivity</a:t>
            </a:r>
          </a:p>
          <a:p>
            <a:pPr marL="285750" indent="-285750">
              <a:buFont typeface="Arial"/>
              <a:buChar char="•"/>
            </a:pPr>
            <a:r>
              <a:rPr lang="en-US" dirty="0" smtClean="0"/>
              <a:t>interpretable?</a:t>
            </a:r>
          </a:p>
          <a:p>
            <a:pPr marL="285750" indent="-285750">
              <a:buFont typeface="Arial"/>
              <a:buChar char="•"/>
            </a:pPr>
            <a:r>
              <a:rPr lang="en-US" dirty="0" smtClean="0"/>
              <a:t>considers final results only</a:t>
            </a:r>
            <a:endParaRPr lang="en-US" dirty="0"/>
          </a:p>
        </p:txBody>
      </p:sp>
      <p:sp>
        <p:nvSpPr>
          <p:cNvPr id="14" name="TextBox 13"/>
          <p:cNvSpPr txBox="1"/>
          <p:nvPr/>
        </p:nvSpPr>
        <p:spPr>
          <a:xfrm>
            <a:off x="539552" y="3645024"/>
            <a:ext cx="3744416" cy="1015663"/>
          </a:xfrm>
          <a:prstGeom prst="rect">
            <a:avLst/>
          </a:prstGeom>
          <a:noFill/>
          <a:ln>
            <a:solidFill>
              <a:schemeClr val="tx1"/>
            </a:solidFill>
          </a:ln>
        </p:spPr>
        <p:txBody>
          <a:bodyPr wrap="square" rtlCol="0">
            <a:spAutoFit/>
          </a:bodyPr>
          <a:lstStyle/>
          <a:p>
            <a:r>
              <a:rPr lang="en-US" sz="2000" dirty="0" smtClean="0"/>
              <a:t>Latent Strength Model</a:t>
            </a:r>
            <a:br>
              <a:rPr lang="en-US" sz="2000" dirty="0" smtClean="0"/>
            </a:br>
            <a:r>
              <a:rPr lang="en-US" sz="2000" dirty="0" smtClean="0"/>
              <a:t>Chess: </a:t>
            </a:r>
            <a:r>
              <a:rPr lang="en-US" sz="2000" dirty="0" err="1" smtClean="0"/>
              <a:t>Elo</a:t>
            </a:r>
            <a:r>
              <a:rPr lang="en-US" sz="2000" dirty="0" smtClean="0"/>
              <a:t> Rating</a:t>
            </a:r>
          </a:p>
          <a:p>
            <a:r>
              <a:rPr lang="en-US" sz="2000" dirty="0" smtClean="0"/>
              <a:t>Gaming: MS </a:t>
            </a:r>
            <a:r>
              <a:rPr lang="en-US" sz="2000" dirty="0" smtClean="0">
                <a:hlinkClick r:id="rId3"/>
              </a:rPr>
              <a:t>TrueSkill</a:t>
            </a:r>
            <a:endParaRPr lang="en-US" sz="2000" dirty="0"/>
          </a:p>
        </p:txBody>
      </p:sp>
    </p:spTree>
    <p:extLst>
      <p:ext uri="{BB962C8B-B14F-4D97-AF65-F5344CB8AC3E}">
        <p14:creationId xmlns:p14="http://schemas.microsoft.com/office/powerpoint/2010/main" val="30925280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Fit parameters for each player (cricket, baseball, basketball).</a:t>
            </a:r>
          </a:p>
          <a:p>
            <a:r>
              <a:rPr lang="en-US" dirty="0" smtClean="0"/>
              <a:t>Smooth towards similar players when a player visits a state rarely.</a:t>
            </a:r>
          </a:p>
          <a:p>
            <a:r>
              <a:rPr lang="en-US" i="1" dirty="0" smtClean="0"/>
              <a:t>Combine reinforcement learning with clustering agents?</a:t>
            </a:r>
          </a:p>
          <a:p>
            <a:endParaRPr lang="en-US" dirty="0" smtClean="0"/>
          </a:p>
        </p:txBody>
      </p:sp>
      <p:sp>
        <p:nvSpPr>
          <p:cNvPr id="3" name="Slide Number Placeholder 2"/>
          <p:cNvSpPr>
            <a:spLocks noGrp="1"/>
          </p:cNvSpPr>
          <p:nvPr>
            <p:ph type="sldNum" sz="quarter" idx="12"/>
          </p:nvPr>
        </p:nvSpPr>
        <p:spPr/>
        <p:txBody>
          <a:bodyPr/>
          <a:lstStyle/>
          <a:p>
            <a:fld id="{5EDF5FA6-DD6B-4890-9C26-B92C8A4088A5}" type="slidenum">
              <a:rPr lang="en-CA" smtClean="0"/>
              <a:pPr/>
              <a:t>70</a:t>
            </a:fld>
            <a:r>
              <a:rPr lang="en-CA" smtClean="0"/>
              <a:t>/68</a:t>
            </a:r>
            <a:endParaRPr lang="en-CA" dirty="0"/>
          </a:p>
        </p:txBody>
      </p:sp>
      <p:sp>
        <p:nvSpPr>
          <p:cNvPr id="4" name="Title 3"/>
          <p:cNvSpPr>
            <a:spLocks noGrp="1"/>
          </p:cNvSpPr>
          <p:nvPr>
            <p:ph type="title"/>
          </p:nvPr>
        </p:nvSpPr>
        <p:spPr/>
        <p:txBody>
          <a:bodyPr/>
          <a:lstStyle/>
          <a:p>
            <a:r>
              <a:rPr lang="en-US" dirty="0" smtClean="0"/>
              <a:t>Player-Level </a:t>
            </a:r>
            <a:r>
              <a:rPr lang="en-US" dirty="0" err="1" smtClean="0"/>
              <a:t>Modelling</a:t>
            </a:r>
            <a:endParaRPr lang="en-US" dirty="0"/>
          </a:p>
        </p:txBody>
      </p:sp>
    </p:spTree>
    <p:extLst>
      <p:ext uri="{BB962C8B-B14F-4D97-AF65-F5344CB8AC3E}">
        <p14:creationId xmlns:p14="http://schemas.microsoft.com/office/powerpoint/2010/main" val="342966739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Game Clock.</a:t>
            </a:r>
          </a:p>
          <a:p>
            <a:r>
              <a:rPr lang="en-US" dirty="0" smtClean="0"/>
              <a:t>Penalty Clock.</a:t>
            </a:r>
          </a:p>
          <a:p>
            <a:r>
              <a:rPr lang="en-US" dirty="0" smtClean="0"/>
              <a:t>Player, puck location (eventually).</a:t>
            </a:r>
          </a:p>
          <a:p>
            <a:r>
              <a:rPr lang="en-US" dirty="0" smtClean="0"/>
              <a:t>Can we take existing RL off the shelf?</a:t>
            </a:r>
          </a:p>
          <a:p>
            <a:pPr lvl="1"/>
            <a:r>
              <a:rPr lang="en-US" dirty="0" smtClean="0"/>
              <a:t>E.g. </a:t>
            </a:r>
            <a:r>
              <a:rPr lang="en-US" dirty="0" smtClean="0">
                <a:hlinkClick r:id="rId2"/>
              </a:rPr>
              <a:t>continuous finite-time horizon</a:t>
            </a:r>
            <a:r>
              <a:rPr lang="en-US" dirty="0" smtClean="0"/>
              <a:t>?</a:t>
            </a:r>
          </a:p>
          <a:p>
            <a:pPr lvl="1"/>
            <a:r>
              <a:rPr lang="en-US" dirty="0" smtClean="0">
                <a:hlinkClick r:id="rId3"/>
              </a:rPr>
              <a:t>Spatial Planning?</a:t>
            </a:r>
            <a:endParaRPr lang="en-US" dirty="0" smtClean="0"/>
          </a:p>
          <a:p>
            <a:pPr lvl="1"/>
            <a:r>
              <a:rPr lang="en-US" dirty="0" smtClean="0"/>
              <a:t>RL with </a:t>
            </a:r>
            <a:r>
              <a:rPr lang="en-US" b="1" dirty="0" smtClean="0"/>
              <a:t>both</a:t>
            </a:r>
            <a:r>
              <a:rPr lang="en-US" dirty="0" smtClean="0"/>
              <a:t> continuous time and space?</a:t>
            </a:r>
          </a:p>
        </p:txBody>
      </p:sp>
      <p:sp>
        <p:nvSpPr>
          <p:cNvPr id="3" name="Slide Number Placeholder 2"/>
          <p:cNvSpPr>
            <a:spLocks noGrp="1"/>
          </p:cNvSpPr>
          <p:nvPr>
            <p:ph type="sldNum" sz="quarter" idx="12"/>
          </p:nvPr>
        </p:nvSpPr>
        <p:spPr/>
        <p:txBody>
          <a:bodyPr/>
          <a:lstStyle/>
          <a:p>
            <a:fld id="{5EDF5FA6-DD6B-4890-9C26-B92C8A4088A5}" type="slidenum">
              <a:rPr lang="en-CA" smtClean="0"/>
              <a:pPr/>
              <a:t>71</a:t>
            </a:fld>
            <a:r>
              <a:rPr lang="en-CA" smtClean="0"/>
              <a:t>/68</a:t>
            </a:r>
            <a:endParaRPr lang="en-CA" dirty="0"/>
          </a:p>
        </p:txBody>
      </p:sp>
      <p:sp>
        <p:nvSpPr>
          <p:cNvPr id="4" name="Title 3"/>
          <p:cNvSpPr>
            <a:spLocks noGrp="1"/>
          </p:cNvSpPr>
          <p:nvPr>
            <p:ph type="title"/>
          </p:nvPr>
        </p:nvSpPr>
        <p:spPr/>
        <p:txBody>
          <a:bodyPr/>
          <a:lstStyle/>
          <a:p>
            <a:r>
              <a:rPr lang="en-US" dirty="0" smtClean="0"/>
              <a:t>Add Continuous Variables</a:t>
            </a:r>
            <a:endParaRPr lang="en-US" dirty="0"/>
          </a:p>
        </p:txBody>
      </p:sp>
    </p:spTree>
    <p:extLst>
      <p:ext uri="{BB962C8B-B14F-4D97-AF65-F5344CB8AC3E}">
        <p14:creationId xmlns:p14="http://schemas.microsoft.com/office/powerpoint/2010/main" val="2655335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651528"/>
          </a:xfrm>
        </p:spPr>
        <p:txBody>
          <a:bodyPr/>
          <a:lstStyle/>
          <a:p>
            <a:pPr marL="109728" indent="0">
              <a:buNone/>
            </a:pPr>
            <a:r>
              <a:rPr lang="en-US" dirty="0" smtClean="0">
                <a:hlinkClick r:id="rId3"/>
              </a:rPr>
              <a:t>Belgium-Hungary Euro 2016</a:t>
            </a:r>
            <a:endParaRPr lang="en-US" dirty="0" smtClean="0"/>
          </a:p>
        </p:txBody>
      </p:sp>
      <p:sp>
        <p:nvSpPr>
          <p:cNvPr id="3" name="Slide Number Placeholder 2"/>
          <p:cNvSpPr>
            <a:spLocks noGrp="1"/>
          </p:cNvSpPr>
          <p:nvPr>
            <p:ph type="sldNum" sz="quarter" idx="12"/>
          </p:nvPr>
        </p:nvSpPr>
        <p:spPr/>
        <p:txBody>
          <a:bodyPr/>
          <a:lstStyle/>
          <a:p>
            <a:fld id="{5EDF5FA6-DD6B-4890-9C26-B92C8A4088A5}" type="slidenum">
              <a:rPr lang="en-CA" smtClean="0"/>
              <a:pPr/>
              <a:t>8</a:t>
            </a:fld>
            <a:r>
              <a:rPr lang="en-CA" smtClean="0"/>
              <a:t>/68</a:t>
            </a:r>
            <a:endParaRPr lang="en-CA" dirty="0"/>
          </a:p>
        </p:txBody>
      </p:sp>
      <p:sp>
        <p:nvSpPr>
          <p:cNvPr id="4" name="Title 3"/>
          <p:cNvSpPr>
            <a:spLocks noGrp="1"/>
          </p:cNvSpPr>
          <p:nvPr>
            <p:ph type="title"/>
          </p:nvPr>
        </p:nvSpPr>
        <p:spPr/>
        <p:txBody>
          <a:bodyPr>
            <a:normAutofit/>
          </a:bodyPr>
          <a:lstStyle/>
          <a:p>
            <a:r>
              <a:rPr lang="en-US" dirty="0" smtClean="0"/>
              <a:t>What is the value of an action?</a:t>
            </a:r>
            <a:endParaRPr lang="en-US" dirty="0"/>
          </a:p>
        </p:txBody>
      </p:sp>
      <p:sp>
        <p:nvSpPr>
          <p:cNvPr id="5" name="TextBox 4"/>
          <p:cNvSpPr txBox="1"/>
          <p:nvPr/>
        </p:nvSpPr>
        <p:spPr>
          <a:xfrm>
            <a:off x="395536" y="2636912"/>
            <a:ext cx="8280920" cy="2652008"/>
          </a:xfrm>
          <a:prstGeom prst="rect">
            <a:avLst/>
          </a:prstGeom>
          <a:noFill/>
        </p:spPr>
        <p:txBody>
          <a:bodyPr wrap="square" rtlCol="0">
            <a:spAutoFit/>
          </a:bodyPr>
          <a:lstStyle/>
          <a:p>
            <a:pPr marL="109728" lvl="0">
              <a:spcBef>
                <a:spcPts val="400"/>
              </a:spcBef>
              <a:buClr>
                <a:srgbClr val="2DA2BF"/>
              </a:buClr>
              <a:buSzPct val="68000"/>
            </a:pPr>
            <a:endParaRPr lang="en-US" sz="2700" dirty="0">
              <a:solidFill>
                <a:prstClr val="black"/>
              </a:solidFill>
            </a:endParaRPr>
          </a:p>
          <a:p>
            <a:pPr marL="109728" lvl="0">
              <a:spcBef>
                <a:spcPts val="400"/>
              </a:spcBef>
              <a:buClr>
                <a:srgbClr val="2DA2BF"/>
              </a:buClr>
              <a:buSzPct val="68000"/>
            </a:pPr>
            <a:r>
              <a:rPr lang="en-US" sz="2700" dirty="0">
                <a:solidFill>
                  <a:prstClr val="black"/>
                </a:solidFill>
              </a:rPr>
              <a:t>Issues for action values:</a:t>
            </a:r>
          </a:p>
          <a:p>
            <a:pPr marL="365760" lvl="0" indent="-256032">
              <a:spcBef>
                <a:spcPts val="400"/>
              </a:spcBef>
              <a:buClr>
                <a:srgbClr val="2DA2BF"/>
              </a:buClr>
              <a:buSzPct val="68000"/>
              <a:buFont typeface="Wingdings 3"/>
              <a:buChar char=""/>
            </a:pPr>
            <a:r>
              <a:rPr lang="en-US" sz="2700" dirty="0">
                <a:solidFill>
                  <a:prstClr val="black"/>
                </a:solidFill>
              </a:rPr>
              <a:t>Common scale for all actions</a:t>
            </a:r>
          </a:p>
          <a:p>
            <a:pPr marL="365760" lvl="0" indent="-256032">
              <a:spcBef>
                <a:spcPts val="400"/>
              </a:spcBef>
              <a:buClr>
                <a:srgbClr val="2DA2BF"/>
              </a:buClr>
              <a:buSzPct val="68000"/>
              <a:buFont typeface="Wingdings 3"/>
              <a:buChar char=""/>
            </a:pPr>
            <a:r>
              <a:rPr lang="en-US" sz="2700" dirty="0">
                <a:solidFill>
                  <a:prstClr val="black"/>
                </a:solidFill>
              </a:rPr>
              <a:t>Context-awareness</a:t>
            </a:r>
          </a:p>
          <a:p>
            <a:pPr marL="365760" lvl="0" indent="-256032">
              <a:spcBef>
                <a:spcPts val="400"/>
              </a:spcBef>
              <a:buClr>
                <a:srgbClr val="2DA2BF"/>
              </a:buClr>
              <a:buSzPct val="68000"/>
              <a:buFont typeface="Wingdings 3"/>
              <a:buChar char=""/>
            </a:pPr>
            <a:r>
              <a:rPr lang="en-US" sz="2700" dirty="0" err="1">
                <a:solidFill>
                  <a:prstClr val="black"/>
                </a:solidFill>
              </a:rPr>
              <a:t>Lookahead</a:t>
            </a:r>
            <a:endParaRPr lang="en-US" sz="2700" dirty="0">
              <a:solidFill>
                <a:prstClr val="black"/>
              </a:solidFill>
            </a:endParaRPr>
          </a:p>
          <a:p>
            <a:endParaRPr lang="en-US" dirty="0"/>
          </a:p>
        </p:txBody>
      </p:sp>
    </p:spTree>
    <p:extLst>
      <p:ext uri="{BB962C8B-B14F-4D97-AF65-F5344CB8AC3E}">
        <p14:creationId xmlns:p14="http://schemas.microsoft.com/office/powerpoint/2010/main" val="5158745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hlinkClick r:id="rId3"/>
              </a:rPr>
              <a:t>Sabermetrics</a:t>
            </a:r>
            <a:r>
              <a:rPr lang="en-US" dirty="0" smtClean="0">
                <a:hlinkClick r:id="rId3"/>
              </a:rPr>
              <a:t> in Baseball</a:t>
            </a:r>
            <a:endParaRPr lang="en-US" dirty="0" smtClean="0"/>
          </a:p>
          <a:p>
            <a:r>
              <a:rPr lang="en-US" dirty="0" smtClean="0">
                <a:hlinkClick r:id="rId4"/>
              </a:rPr>
              <a:t>Premier League Ranking</a:t>
            </a:r>
            <a:endParaRPr lang="en-US" dirty="0" smtClean="0"/>
          </a:p>
          <a:p>
            <a:r>
              <a:rPr lang="en-US" dirty="0" smtClean="0"/>
              <a:t>+</a:t>
            </a:r>
            <a:r>
              <a:rPr lang="en-US" dirty="0"/>
              <a:t>/- Score in ice </a:t>
            </a:r>
            <a:r>
              <a:rPr lang="en-US" dirty="0" smtClean="0"/>
              <a:t>hockey</a:t>
            </a:r>
          </a:p>
          <a:p>
            <a:r>
              <a:rPr lang="en-US" dirty="0" smtClean="0">
                <a:hlinkClick r:id="rId5"/>
              </a:rPr>
              <a:t>Premier League statistics</a:t>
            </a:r>
            <a:endParaRPr lang="en-US" dirty="0" smtClean="0"/>
          </a:p>
          <a:p>
            <a:pPr marL="365760" lvl="1" indent="-256032">
              <a:spcBef>
                <a:spcPts val="400"/>
              </a:spcBef>
              <a:buSzPct val="68000"/>
              <a:buFont typeface="Wingdings 3"/>
              <a:buChar char=""/>
            </a:pPr>
            <a:r>
              <a:rPr lang="en-US" dirty="0">
                <a:hlinkClick r:id="rId6"/>
              </a:rPr>
              <a:t>nhl.com</a:t>
            </a:r>
            <a:r>
              <a:rPr lang="en-US" dirty="0"/>
              <a:t> </a:t>
            </a:r>
            <a:endParaRPr lang="en-US" dirty="0" smtClean="0"/>
          </a:p>
          <a:p>
            <a:pPr marL="365760" lvl="1" indent="-256032">
              <a:spcBef>
                <a:spcPts val="400"/>
              </a:spcBef>
              <a:buSzPct val="68000"/>
              <a:buFont typeface="Wingdings 3"/>
              <a:buChar char=""/>
            </a:pPr>
            <a:r>
              <a:rPr lang="en-US" dirty="0" smtClean="0">
                <a:hlinkClick r:id="rId7"/>
              </a:rPr>
              <a:t>Advanced Stats</a:t>
            </a:r>
            <a:endParaRPr lang="en-US" dirty="0"/>
          </a:p>
        </p:txBody>
      </p:sp>
      <p:sp>
        <p:nvSpPr>
          <p:cNvPr id="3" name="Slide Number Placeholder 2"/>
          <p:cNvSpPr>
            <a:spLocks noGrp="1"/>
          </p:cNvSpPr>
          <p:nvPr>
            <p:ph type="sldNum" sz="quarter" idx="12"/>
          </p:nvPr>
        </p:nvSpPr>
        <p:spPr/>
        <p:txBody>
          <a:bodyPr/>
          <a:lstStyle/>
          <a:p>
            <a:fld id="{5EDF5FA6-DD6B-4890-9C26-B92C8A4088A5}" type="slidenum">
              <a:rPr lang="en-CA" smtClean="0"/>
              <a:pPr/>
              <a:t>9</a:t>
            </a:fld>
            <a:r>
              <a:rPr lang="en-CA" smtClean="0"/>
              <a:t>/68</a:t>
            </a:r>
            <a:endParaRPr lang="en-CA" dirty="0"/>
          </a:p>
        </p:txBody>
      </p:sp>
      <p:sp>
        <p:nvSpPr>
          <p:cNvPr id="4" name="Title 3"/>
          <p:cNvSpPr>
            <a:spLocks noGrp="1"/>
          </p:cNvSpPr>
          <p:nvPr>
            <p:ph type="title"/>
          </p:nvPr>
        </p:nvSpPr>
        <p:spPr/>
        <p:txBody>
          <a:bodyPr>
            <a:normAutofit fontScale="90000"/>
          </a:bodyPr>
          <a:lstStyle/>
          <a:p>
            <a:r>
              <a:rPr lang="en-US" dirty="0" smtClean="0"/>
              <a:t>Action Values: Current Approaches</a:t>
            </a:r>
            <a:endParaRPr lang="en-US" dirty="0"/>
          </a:p>
        </p:txBody>
      </p:sp>
    </p:spTree>
    <p:extLst>
      <p:ext uri="{BB962C8B-B14F-4D97-AF65-F5344CB8AC3E}">
        <p14:creationId xmlns:p14="http://schemas.microsoft.com/office/powerpoint/2010/main" val="2160700055"/>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7601</TotalTime>
  <Words>2766</Words>
  <Application>Microsoft Macintosh PowerPoint</Application>
  <PresentationFormat>On-screen Show (4:3)</PresentationFormat>
  <Paragraphs>539</Paragraphs>
  <Slides>71</Slides>
  <Notes>43</Notes>
  <HiddenSlides>2</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71</vt:i4>
      </vt:variant>
    </vt:vector>
  </HeadingPairs>
  <TitlesOfParts>
    <vt:vector size="74" baseType="lpstr">
      <vt:lpstr>Concourse</vt:lpstr>
      <vt:lpstr>Equation</vt:lpstr>
      <vt:lpstr>Document</vt:lpstr>
      <vt:lpstr>What is the value of an action in ice hockey?</vt:lpstr>
      <vt:lpstr>AI Meets Sports Analytics Meets Big Data</vt:lpstr>
      <vt:lpstr>Sports Analytics and AI</vt:lpstr>
      <vt:lpstr>The Big Picture</vt:lpstr>
      <vt:lpstr>Performance Evaluation</vt:lpstr>
      <vt:lpstr>Two Main Problems in Sports Analytics</vt:lpstr>
      <vt:lpstr>Performance Evaluation Approaches</vt:lpstr>
      <vt:lpstr>What is the value of an action?</vt:lpstr>
      <vt:lpstr>Action Values: Current Approaches</vt:lpstr>
      <vt:lpstr>Reinforcement Learning and Action Values</vt:lpstr>
      <vt:lpstr>The Q-function</vt:lpstr>
      <vt:lpstr>Demo</vt:lpstr>
      <vt:lpstr>Action Impact</vt:lpstr>
      <vt:lpstr>A Markov Game Model  for the NHL</vt:lpstr>
      <vt:lpstr>Markov Game Model</vt:lpstr>
      <vt:lpstr>Team-Level Modelling</vt:lpstr>
      <vt:lpstr>Markov Game Model: State Space</vt:lpstr>
      <vt:lpstr>Markov Game Model: Action Types</vt:lpstr>
      <vt:lpstr>Markov Game Model: Actions</vt:lpstr>
      <vt:lpstr>Markov Game Model: Transitions</vt:lpstr>
      <vt:lpstr>Markov Game Models: Rewards</vt:lpstr>
      <vt:lpstr>Local Transition Examples</vt:lpstr>
      <vt:lpstr>Example Trajectory (I)</vt:lpstr>
      <vt:lpstr>Example Trajectory on Rink (I)</vt:lpstr>
      <vt:lpstr>Example Trajectory (II)</vt:lpstr>
      <vt:lpstr>Example Trajectory on Rink (II)</vt:lpstr>
      <vt:lpstr>Example Trajectory (III)</vt:lpstr>
      <vt:lpstr>Example Trajectory on Rink (III)</vt:lpstr>
      <vt:lpstr>Example Trajectory (IV)</vt:lpstr>
      <vt:lpstr>Example Trajectory on Rink (IV)</vt:lpstr>
      <vt:lpstr>Example Trajectory (V)</vt:lpstr>
      <vt:lpstr>Example Trajectory on Rink (V)</vt:lpstr>
      <vt:lpstr>Example Trajectory (VI)</vt:lpstr>
      <vt:lpstr>Example Trajectory on Rink (VI)</vt:lpstr>
      <vt:lpstr>Whole Trajectory on Rink</vt:lpstr>
      <vt:lpstr>Basketball Version</vt:lpstr>
      <vt:lpstr>Value Learning for Ice Hockey</vt:lpstr>
      <vt:lpstr>Sports Data Types</vt:lpstr>
      <vt:lpstr>Tracking Data</vt:lpstr>
      <vt:lpstr>Box Score</vt:lpstr>
      <vt:lpstr>Play-By-Play</vt:lpstr>
      <vt:lpstr>Our Play-By-Play Data</vt:lpstr>
      <vt:lpstr>Performance Evaluation: Action-Based Approaches</vt:lpstr>
      <vt:lpstr>Value Learning for Ice Hockey</vt:lpstr>
      <vt:lpstr>The Value Function</vt:lpstr>
      <vt:lpstr>Dynamic Programming Algorithm for Value Iteration</vt:lpstr>
      <vt:lpstr>Evaluating Actions</vt:lpstr>
      <vt:lpstr>The action value function</vt:lpstr>
      <vt:lpstr>Locations</vt:lpstr>
      <vt:lpstr>Loose Puck Recovery</vt:lpstr>
      <vt:lpstr>Action value @Location</vt:lpstr>
      <vt:lpstr>Shot Values, Lookahead</vt:lpstr>
      <vt:lpstr>Dump in vs. Carry In</vt:lpstr>
      <vt:lpstr>Model Values</vt:lpstr>
      <vt:lpstr>Evaluating Players and Teams</vt:lpstr>
      <vt:lpstr>The Impact of an Action</vt:lpstr>
      <vt:lpstr>Evaluating Players and Teams</vt:lpstr>
      <vt:lpstr>Team Performance</vt:lpstr>
      <vt:lpstr>Team Performance lookahead = 1</vt:lpstr>
      <vt:lpstr>Player Impact on Goals</vt:lpstr>
      <vt:lpstr>Consistency Across Seasons</vt:lpstr>
      <vt:lpstr>Player Impact on Penalties</vt:lpstr>
      <vt:lpstr>Conclusion</vt:lpstr>
      <vt:lpstr>The End</vt:lpstr>
      <vt:lpstr>References</vt:lpstr>
      <vt:lpstr>Player Impact on Wins</vt:lpstr>
      <vt:lpstr>Open Questions</vt:lpstr>
      <vt:lpstr>Using Player Rankings</vt:lpstr>
      <vt:lpstr>Mining the Q-function</vt:lpstr>
      <vt:lpstr>Player-Level Modelling</vt:lpstr>
      <vt:lpstr>Add Continuous Variables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Markov Game Model for Valuing Player Actions in Ice Hockey</dc:title>
  <dc:creator>Kurt</dc:creator>
  <cp:lastModifiedBy>Oliver Schulte</cp:lastModifiedBy>
  <cp:revision>393</cp:revision>
  <dcterms:created xsi:type="dcterms:W3CDTF">2015-06-12T04:02:09Z</dcterms:created>
  <dcterms:modified xsi:type="dcterms:W3CDTF">2016-12-07T00:35:52Z</dcterms:modified>
</cp:coreProperties>
</file>